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720263" cy="176403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gRBX12F7vHrv1kBI4dsNqLZ2Ub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848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4474" y="-25371"/>
            <a:ext cx="9726896" cy="17640299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3493" y="1974669"/>
            <a:ext cx="9405582" cy="16578599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878922" y="14628305"/>
            <a:ext cx="6361359" cy="9033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878922" y="11539505"/>
            <a:ext cx="5993592" cy="9009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5400000" flipH="1">
            <a:off x="5633239" y="2680090"/>
            <a:ext cx="3975310" cy="323187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059034" y="8474432"/>
            <a:ext cx="5872237" cy="890153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072862" y="5374415"/>
            <a:ext cx="5547750" cy="8677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820991" y="2319093"/>
            <a:ext cx="5827819" cy="90712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90189" y="2149678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463942" y="2319093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 rot="-5400000">
            <a:off x="992866" y="2404929"/>
            <a:ext cx="938427" cy="735967"/>
          </a:xfrm>
          <a:prstGeom prst="triangle">
            <a:avLst>
              <a:gd name="adj" fmla="val 50000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419609" y="2347743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435255" y="2434276"/>
            <a:ext cx="8410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12</a:t>
            </a:r>
            <a:endParaRPr dirty="0"/>
          </a:p>
        </p:txBody>
      </p:sp>
      <p:cxnSp>
        <p:nvCxnSpPr>
          <p:cNvPr id="106" name="Google Shape;106;p1"/>
          <p:cNvCxnSpPr/>
          <p:nvPr/>
        </p:nvCxnSpPr>
        <p:spPr>
          <a:xfrm rot="10800000">
            <a:off x="7596623" y="15280044"/>
            <a:ext cx="0" cy="40987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7" name="Google Shape;107;p1"/>
          <p:cNvCxnSpPr/>
          <p:nvPr/>
        </p:nvCxnSpPr>
        <p:spPr>
          <a:xfrm>
            <a:off x="1667060" y="16797415"/>
            <a:ext cx="0" cy="510128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9" name="Google Shape;109;p1"/>
          <p:cNvCxnSpPr/>
          <p:nvPr/>
        </p:nvCxnSpPr>
        <p:spPr>
          <a:xfrm rot="10800000">
            <a:off x="5423626" y="15357489"/>
            <a:ext cx="0" cy="34283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0" name="Google Shape;110;p1"/>
          <p:cNvCxnSpPr/>
          <p:nvPr/>
        </p:nvCxnSpPr>
        <p:spPr>
          <a:xfrm>
            <a:off x="6003425" y="14457298"/>
            <a:ext cx="1" cy="276189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1" name="Google Shape;111;p1"/>
          <p:cNvCxnSpPr/>
          <p:nvPr/>
        </p:nvCxnSpPr>
        <p:spPr>
          <a:xfrm rot="10800000" flipH="1">
            <a:off x="3556819" y="15404290"/>
            <a:ext cx="15575" cy="29124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2" name="Google Shape;112;p1"/>
          <p:cNvCxnSpPr/>
          <p:nvPr/>
        </p:nvCxnSpPr>
        <p:spPr>
          <a:xfrm>
            <a:off x="2995494" y="14345008"/>
            <a:ext cx="1" cy="30737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3" name="Google Shape;113;p1"/>
          <p:cNvCxnSpPr/>
          <p:nvPr/>
        </p:nvCxnSpPr>
        <p:spPr>
          <a:xfrm rot="10800000" flipH="1">
            <a:off x="1932094" y="15353327"/>
            <a:ext cx="13968" cy="34353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9" name="Google Shape;119;p1"/>
          <p:cNvCxnSpPr/>
          <p:nvPr/>
        </p:nvCxnSpPr>
        <p:spPr>
          <a:xfrm flipH="1">
            <a:off x="8571528" y="10703291"/>
            <a:ext cx="793" cy="98981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0" name="Google Shape;120;p1"/>
          <p:cNvCxnSpPr>
            <a:cxnSpLocks/>
          </p:cNvCxnSpPr>
          <p:nvPr/>
        </p:nvCxnSpPr>
        <p:spPr>
          <a:xfrm flipV="1">
            <a:off x="6493728" y="9156409"/>
            <a:ext cx="0" cy="83851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1" name="Google Shape;121;p1"/>
          <p:cNvCxnSpPr/>
          <p:nvPr/>
        </p:nvCxnSpPr>
        <p:spPr>
          <a:xfrm rot="10800000">
            <a:off x="7700034" y="9189176"/>
            <a:ext cx="0" cy="3508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3" name="Google Shape;123;p1"/>
          <p:cNvCxnSpPr/>
          <p:nvPr/>
        </p:nvCxnSpPr>
        <p:spPr>
          <a:xfrm rot="10800000">
            <a:off x="4748833" y="9247140"/>
            <a:ext cx="0" cy="3508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5" name="Google Shape;125;p1"/>
          <p:cNvCxnSpPr/>
          <p:nvPr/>
        </p:nvCxnSpPr>
        <p:spPr>
          <a:xfrm rot="10800000">
            <a:off x="2529301" y="9199056"/>
            <a:ext cx="0" cy="3508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6" name="Google Shape;126;p1"/>
          <p:cNvCxnSpPr>
            <a:cxnSpLocks/>
          </p:cNvCxnSpPr>
          <p:nvPr/>
        </p:nvCxnSpPr>
        <p:spPr>
          <a:xfrm>
            <a:off x="1260683" y="11220311"/>
            <a:ext cx="375726" cy="37418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9" name="Google Shape;129;p1"/>
          <p:cNvSpPr txBox="1"/>
          <p:nvPr/>
        </p:nvSpPr>
        <p:spPr>
          <a:xfrm>
            <a:off x="1197060" y="8677062"/>
            <a:ext cx="99772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charity fundraising </a:t>
            </a:r>
            <a:endParaRPr/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3">
            <a:alphaModFix/>
          </a:blip>
          <a:srcRect b="30624"/>
          <a:stretch/>
        </p:blipFill>
        <p:spPr>
          <a:xfrm>
            <a:off x="1092971" y="8164800"/>
            <a:ext cx="749972" cy="561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"/>
          <p:cNvCxnSpPr/>
          <p:nvPr/>
        </p:nvCxnSpPr>
        <p:spPr>
          <a:xfrm>
            <a:off x="2363371" y="11305921"/>
            <a:ext cx="0" cy="33927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8" name="Google Shape;138;p1"/>
          <p:cNvCxnSpPr/>
          <p:nvPr/>
        </p:nvCxnSpPr>
        <p:spPr>
          <a:xfrm rot="10800000">
            <a:off x="6796975" y="6190794"/>
            <a:ext cx="0" cy="26129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0" name="Google Shape;140;p1"/>
          <p:cNvCxnSpPr>
            <a:cxnSpLocks/>
          </p:cNvCxnSpPr>
          <p:nvPr/>
        </p:nvCxnSpPr>
        <p:spPr>
          <a:xfrm flipH="1">
            <a:off x="4334265" y="8134754"/>
            <a:ext cx="19432" cy="613767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3" name="Google Shape;143;p1"/>
          <p:cNvCxnSpPr/>
          <p:nvPr/>
        </p:nvCxnSpPr>
        <p:spPr>
          <a:xfrm rot="10800000" flipH="1">
            <a:off x="2890848" y="5368243"/>
            <a:ext cx="10318" cy="24237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4" name="Google Shape;144;p1"/>
          <p:cNvCxnSpPr/>
          <p:nvPr/>
        </p:nvCxnSpPr>
        <p:spPr>
          <a:xfrm rot="10800000">
            <a:off x="4677030" y="5324260"/>
            <a:ext cx="0" cy="2318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5" name="Google Shape;145;p1"/>
          <p:cNvCxnSpPr>
            <a:cxnSpLocks/>
          </p:cNvCxnSpPr>
          <p:nvPr/>
        </p:nvCxnSpPr>
        <p:spPr>
          <a:xfrm rot="10800000" flipH="1">
            <a:off x="7662318" y="4893908"/>
            <a:ext cx="1809" cy="26308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9" name="Google Shape;149;p1"/>
          <p:cNvCxnSpPr/>
          <p:nvPr/>
        </p:nvCxnSpPr>
        <p:spPr>
          <a:xfrm>
            <a:off x="1505169" y="5297245"/>
            <a:ext cx="0" cy="33066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3" name="Google Shape;153;p1"/>
          <p:cNvSpPr txBox="1"/>
          <p:nvPr/>
        </p:nvSpPr>
        <p:spPr>
          <a:xfrm>
            <a:off x="-11100" y="16797415"/>
            <a:ext cx="9726900" cy="9543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54" name="Google Shape;154;p1"/>
          <p:cNvCxnSpPr/>
          <p:nvPr/>
        </p:nvCxnSpPr>
        <p:spPr>
          <a:xfrm rot="10800000">
            <a:off x="8300423" y="9139076"/>
            <a:ext cx="569578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5" name="Google Shape;155;p1"/>
          <p:cNvSpPr txBox="1"/>
          <p:nvPr/>
        </p:nvSpPr>
        <p:spPr>
          <a:xfrm>
            <a:off x="2230052" y="908417"/>
            <a:ext cx="5530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TECHNOLOGY</a:t>
            </a:r>
            <a:endParaRPr sz="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2423669" y="1493151"/>
            <a:ext cx="525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11 LEARNING JOURNEY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" descr="Image result for pleckgate high scho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2401" y="295086"/>
            <a:ext cx="898188" cy="8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"/>
          <p:cNvSpPr/>
          <p:nvPr/>
        </p:nvSpPr>
        <p:spPr>
          <a:xfrm rot="-5400000" flipH="1">
            <a:off x="106545" y="5767992"/>
            <a:ext cx="3975310" cy="323187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"/>
          <p:cNvSpPr/>
          <p:nvPr/>
        </p:nvSpPr>
        <p:spPr>
          <a:xfrm rot="5400000" flipH="1">
            <a:off x="5851254" y="8836443"/>
            <a:ext cx="3975310" cy="323187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/>
          <p:nvPr/>
        </p:nvSpPr>
        <p:spPr>
          <a:xfrm rot="-5400000" flipH="1">
            <a:off x="-148142" y="11901670"/>
            <a:ext cx="3975310" cy="323187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3767040" y="11277728"/>
            <a:ext cx="1622294" cy="14726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3804113" y="11475558"/>
            <a:ext cx="1519255" cy="10199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Specification and design ideas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155404" y="7142015"/>
            <a:ext cx="1533381" cy="14170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338690" y="7245198"/>
            <a:ext cx="1217529" cy="112408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Development and modelling</a:t>
            </a:r>
            <a:endParaRPr sz="11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1"/>
          <p:cNvCxnSpPr/>
          <p:nvPr/>
        </p:nvCxnSpPr>
        <p:spPr>
          <a:xfrm>
            <a:off x="7993046" y="3826947"/>
            <a:ext cx="322306" cy="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2" name="Google Shape;172;p1"/>
          <p:cNvCxnSpPr/>
          <p:nvPr/>
        </p:nvCxnSpPr>
        <p:spPr>
          <a:xfrm rot="10800000" flipH="1">
            <a:off x="6426693" y="5325010"/>
            <a:ext cx="1809" cy="26308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3" name="Google Shape;173;p1"/>
          <p:cNvCxnSpPr>
            <a:cxnSpLocks/>
          </p:cNvCxnSpPr>
          <p:nvPr/>
        </p:nvCxnSpPr>
        <p:spPr>
          <a:xfrm flipH="1">
            <a:off x="1049534" y="13517607"/>
            <a:ext cx="586876" cy="235255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5" name="Google Shape;175;p1"/>
          <p:cNvCxnSpPr/>
          <p:nvPr/>
        </p:nvCxnSpPr>
        <p:spPr>
          <a:xfrm rot="10800000" flipH="1">
            <a:off x="2008372" y="12325485"/>
            <a:ext cx="236" cy="277434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6" name="Google Shape;176;p1"/>
          <p:cNvCxnSpPr/>
          <p:nvPr/>
        </p:nvCxnSpPr>
        <p:spPr>
          <a:xfrm>
            <a:off x="6488265" y="8345258"/>
            <a:ext cx="0" cy="394150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2" name="Google Shape;182;p1"/>
          <p:cNvCxnSpPr/>
          <p:nvPr/>
        </p:nvCxnSpPr>
        <p:spPr>
          <a:xfrm rot="10800000">
            <a:off x="8146910" y="6063401"/>
            <a:ext cx="237905" cy="356417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90" name="Google Shape;190;p1" descr="Image result for pleckgate high scho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262" y="303238"/>
            <a:ext cx="898188" cy="8981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1"/>
          <p:cNvCxnSpPr>
            <a:cxnSpLocks/>
          </p:cNvCxnSpPr>
          <p:nvPr/>
        </p:nvCxnSpPr>
        <p:spPr>
          <a:xfrm flipH="1">
            <a:off x="7875451" y="8403418"/>
            <a:ext cx="271082" cy="31898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2" name="Google Shape;168;p1">
            <a:extLst>
              <a:ext uri="{FF2B5EF4-FFF2-40B4-BE49-F238E27FC236}">
                <a16:creationId xmlns:a16="http://schemas.microsoft.com/office/drawing/2014/main" id="{BF721325-F11F-4188-95EC-49148CA6FC4F}"/>
              </a:ext>
            </a:extLst>
          </p:cNvPr>
          <p:cNvSpPr/>
          <p:nvPr/>
        </p:nvSpPr>
        <p:spPr>
          <a:xfrm>
            <a:off x="8468977" y="14701175"/>
            <a:ext cx="1024521" cy="96445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68;p1">
            <a:extLst>
              <a:ext uri="{FF2B5EF4-FFF2-40B4-BE49-F238E27FC236}">
                <a16:creationId xmlns:a16="http://schemas.microsoft.com/office/drawing/2014/main" id="{75D08076-6192-47E6-BA4F-0469A9090D14}"/>
              </a:ext>
            </a:extLst>
          </p:cNvPr>
          <p:cNvSpPr/>
          <p:nvPr/>
        </p:nvSpPr>
        <p:spPr>
          <a:xfrm>
            <a:off x="8372810" y="14526553"/>
            <a:ext cx="1024521" cy="96445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Year 7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67;p1">
            <a:extLst>
              <a:ext uri="{FF2B5EF4-FFF2-40B4-BE49-F238E27FC236}">
                <a16:creationId xmlns:a16="http://schemas.microsoft.com/office/drawing/2014/main" id="{120C1C9A-BD14-46A0-AC42-69C1B662E662}"/>
              </a:ext>
            </a:extLst>
          </p:cNvPr>
          <p:cNvSpPr/>
          <p:nvPr/>
        </p:nvSpPr>
        <p:spPr>
          <a:xfrm>
            <a:off x="8202827" y="14301145"/>
            <a:ext cx="1412377" cy="14726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05;p1">
            <a:extLst>
              <a:ext uri="{FF2B5EF4-FFF2-40B4-BE49-F238E27FC236}">
                <a16:creationId xmlns:a16="http://schemas.microsoft.com/office/drawing/2014/main" id="{E26C035F-E4E2-4DAD-B772-5D894B64B4BF}"/>
              </a:ext>
            </a:extLst>
          </p:cNvPr>
          <p:cNvSpPr/>
          <p:nvPr/>
        </p:nvSpPr>
        <p:spPr>
          <a:xfrm>
            <a:off x="8451873" y="14562600"/>
            <a:ext cx="841075" cy="9364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Year 11 HT1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9B9915-A037-4BF4-A645-1CA45B1CA601}"/>
              </a:ext>
            </a:extLst>
          </p:cNvPr>
          <p:cNvSpPr txBox="1"/>
          <p:nvPr/>
        </p:nvSpPr>
        <p:spPr>
          <a:xfrm>
            <a:off x="2603196" y="14889639"/>
            <a:ext cx="6126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NEA TASK: ANALYSIS AND RESEARCH OF THE BRIEF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E3EA2-7550-42FF-8F06-31A9CDA23DD2}"/>
              </a:ext>
            </a:extLst>
          </p:cNvPr>
          <p:cNvSpPr txBox="1"/>
          <p:nvPr/>
        </p:nvSpPr>
        <p:spPr>
          <a:xfrm>
            <a:off x="6918022" y="15812000"/>
            <a:ext cx="1751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1: Analysis of the design brief – what is the task?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17EA3-85E4-4A73-B4A0-B5027E837751}"/>
              </a:ext>
            </a:extLst>
          </p:cNvPr>
          <p:cNvSpPr txBox="1"/>
          <p:nvPr/>
        </p:nvSpPr>
        <p:spPr>
          <a:xfrm>
            <a:off x="1115542" y="17274268"/>
            <a:ext cx="1302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Assessment </a:t>
            </a:r>
          </a:p>
        </p:txBody>
      </p:sp>
      <p:cxnSp>
        <p:nvCxnSpPr>
          <p:cNvPr id="198" name="Google Shape;127;p1">
            <a:extLst>
              <a:ext uri="{FF2B5EF4-FFF2-40B4-BE49-F238E27FC236}">
                <a16:creationId xmlns:a16="http://schemas.microsoft.com/office/drawing/2014/main" id="{EB125E81-3A73-46D7-AAD2-4F99975430D1}"/>
              </a:ext>
            </a:extLst>
          </p:cNvPr>
          <p:cNvCxnSpPr>
            <a:cxnSpLocks/>
          </p:cNvCxnSpPr>
          <p:nvPr/>
        </p:nvCxnSpPr>
        <p:spPr>
          <a:xfrm>
            <a:off x="3069490" y="16797415"/>
            <a:ext cx="2440" cy="37970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40458847-6A42-4CC7-BEE3-7EEFFE60A45E}"/>
              </a:ext>
            </a:extLst>
          </p:cNvPr>
          <p:cNvSpPr txBox="1"/>
          <p:nvPr/>
        </p:nvSpPr>
        <p:spPr>
          <a:xfrm>
            <a:off x="2655291" y="17177116"/>
            <a:ext cx="130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Curriculum content 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CDC3F0C-51DB-4138-AEE2-DFEBAA0E3FB4}"/>
              </a:ext>
            </a:extLst>
          </p:cNvPr>
          <p:cNvSpPr txBox="1"/>
          <p:nvPr/>
        </p:nvSpPr>
        <p:spPr>
          <a:xfrm>
            <a:off x="4816208" y="15696863"/>
            <a:ext cx="1751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2 – introduction to research? </a:t>
            </a:r>
          </a:p>
        </p:txBody>
      </p:sp>
      <p:cxnSp>
        <p:nvCxnSpPr>
          <p:cNvPr id="201" name="Google Shape;127;p1">
            <a:extLst>
              <a:ext uri="{FF2B5EF4-FFF2-40B4-BE49-F238E27FC236}">
                <a16:creationId xmlns:a16="http://schemas.microsoft.com/office/drawing/2014/main" id="{A012D8D9-0CB7-4546-AAE2-7DBBD5AECC4A}"/>
              </a:ext>
            </a:extLst>
          </p:cNvPr>
          <p:cNvCxnSpPr>
            <a:cxnSpLocks/>
          </p:cNvCxnSpPr>
          <p:nvPr/>
        </p:nvCxnSpPr>
        <p:spPr>
          <a:xfrm flipH="1">
            <a:off x="1695921" y="16866414"/>
            <a:ext cx="11691" cy="407854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FE3700CB-B349-474B-BAC0-334163FA6A04}"/>
              </a:ext>
            </a:extLst>
          </p:cNvPr>
          <p:cNvSpPr txBox="1"/>
          <p:nvPr/>
        </p:nvSpPr>
        <p:spPr>
          <a:xfrm>
            <a:off x="2995495" y="15773535"/>
            <a:ext cx="1751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3 – research of the task – product analysis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3202615-FD09-472A-91FA-99A5D2491EB2}"/>
              </a:ext>
            </a:extLst>
          </p:cNvPr>
          <p:cNvSpPr txBox="1"/>
          <p:nvPr/>
        </p:nvSpPr>
        <p:spPr>
          <a:xfrm>
            <a:off x="4495746" y="13850176"/>
            <a:ext cx="338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Verbal assessment on analysis of 6 ideas – how do they link to the task?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5B98AB5-148E-4E3B-8914-994C4B4B5EC0}"/>
              </a:ext>
            </a:extLst>
          </p:cNvPr>
          <p:cNvSpPr txBox="1"/>
          <p:nvPr/>
        </p:nvSpPr>
        <p:spPr>
          <a:xfrm>
            <a:off x="1147005" y="15773535"/>
            <a:ext cx="1751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4 – product analysis of 6 products – how do they link to the task?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F1E26AC-DEF5-4BAE-B8B9-4056A8891279}"/>
              </a:ext>
            </a:extLst>
          </p:cNvPr>
          <p:cNvSpPr txBox="1"/>
          <p:nvPr/>
        </p:nvSpPr>
        <p:spPr>
          <a:xfrm rot="20394889">
            <a:off x="170829" y="15228873"/>
            <a:ext cx="1179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5 – client interview</a:t>
            </a:r>
          </a:p>
        </p:txBody>
      </p:sp>
      <p:cxnSp>
        <p:nvCxnSpPr>
          <p:cNvPr id="208" name="Google Shape;113;p1">
            <a:extLst>
              <a:ext uri="{FF2B5EF4-FFF2-40B4-BE49-F238E27FC236}">
                <a16:creationId xmlns:a16="http://schemas.microsoft.com/office/drawing/2014/main" id="{B4B3A1DF-7C37-4143-BB8F-89709AB17E63}"/>
              </a:ext>
            </a:extLst>
          </p:cNvPr>
          <p:cNvCxnSpPr/>
          <p:nvPr/>
        </p:nvCxnSpPr>
        <p:spPr>
          <a:xfrm rot="10800000" flipH="1">
            <a:off x="1208274" y="15066432"/>
            <a:ext cx="13968" cy="34353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C29285A3-6EC5-47E6-9F6C-DCE5A2AF2DE0}"/>
              </a:ext>
            </a:extLst>
          </p:cNvPr>
          <p:cNvSpPr txBox="1"/>
          <p:nvPr/>
        </p:nvSpPr>
        <p:spPr>
          <a:xfrm>
            <a:off x="2529935" y="13586787"/>
            <a:ext cx="1751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Revision of core knowledge for exam prep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BBD3D392-9DEB-4CB3-A804-299B56F1F187}"/>
              </a:ext>
            </a:extLst>
          </p:cNvPr>
          <p:cNvSpPr txBox="1"/>
          <p:nvPr/>
        </p:nvSpPr>
        <p:spPr>
          <a:xfrm>
            <a:off x="1626719" y="13223114"/>
            <a:ext cx="238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Verbal assessment of client interview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2C1E0F5E-A3B1-4EF4-BB3F-CD5B3145A5ED}"/>
              </a:ext>
            </a:extLst>
          </p:cNvPr>
          <p:cNvSpPr txBox="1"/>
          <p:nvPr/>
        </p:nvSpPr>
        <p:spPr>
          <a:xfrm>
            <a:off x="346505" y="10611564"/>
            <a:ext cx="1751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6 –client profile – who is the chosen client ?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4DAA5380-1984-47EA-B999-6C01432243F1}"/>
              </a:ext>
            </a:extLst>
          </p:cNvPr>
          <p:cNvSpPr txBox="1"/>
          <p:nvPr/>
        </p:nvSpPr>
        <p:spPr>
          <a:xfrm>
            <a:off x="1818848" y="12670343"/>
            <a:ext cx="238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Verbal assessment on research against the criteria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662A4D22-8342-4958-A91F-ABA781ABBEF8}"/>
              </a:ext>
            </a:extLst>
          </p:cNvPr>
          <p:cNvSpPr txBox="1"/>
          <p:nvPr/>
        </p:nvSpPr>
        <p:spPr>
          <a:xfrm>
            <a:off x="2022742" y="10630856"/>
            <a:ext cx="175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7 – analysis of research</a:t>
            </a:r>
          </a:p>
        </p:txBody>
      </p:sp>
      <p:cxnSp>
        <p:nvCxnSpPr>
          <p:cNvPr id="214" name="Google Shape;110;p1">
            <a:extLst>
              <a:ext uri="{FF2B5EF4-FFF2-40B4-BE49-F238E27FC236}">
                <a16:creationId xmlns:a16="http://schemas.microsoft.com/office/drawing/2014/main" id="{6E4AEF0C-D13E-4C75-A84B-C40A8FF2CF55}"/>
              </a:ext>
            </a:extLst>
          </p:cNvPr>
          <p:cNvCxnSpPr>
            <a:cxnSpLocks/>
          </p:cNvCxnSpPr>
          <p:nvPr/>
        </p:nvCxnSpPr>
        <p:spPr>
          <a:xfrm>
            <a:off x="4230382" y="16847026"/>
            <a:ext cx="0" cy="39245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EC041E94-1738-4477-8EAC-E0807F6ACC9F}"/>
              </a:ext>
            </a:extLst>
          </p:cNvPr>
          <p:cNvSpPr txBox="1"/>
          <p:nvPr/>
        </p:nvSpPr>
        <p:spPr>
          <a:xfrm>
            <a:off x="3871231" y="17274267"/>
            <a:ext cx="1302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Homework </a:t>
            </a:r>
          </a:p>
        </p:txBody>
      </p:sp>
      <p:cxnSp>
        <p:nvCxnSpPr>
          <p:cNvPr id="217" name="Google Shape;112;p1">
            <a:extLst>
              <a:ext uri="{FF2B5EF4-FFF2-40B4-BE49-F238E27FC236}">
                <a16:creationId xmlns:a16="http://schemas.microsoft.com/office/drawing/2014/main" id="{6604F086-F613-4EC1-BE6F-BA82E899D832}"/>
              </a:ext>
            </a:extLst>
          </p:cNvPr>
          <p:cNvCxnSpPr>
            <a:cxnSpLocks/>
          </p:cNvCxnSpPr>
          <p:nvPr/>
        </p:nvCxnSpPr>
        <p:spPr>
          <a:xfrm>
            <a:off x="346505" y="12078360"/>
            <a:ext cx="228687" cy="40023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5B45AF3B-80D7-4203-A589-6B8EDEA36400}"/>
              </a:ext>
            </a:extLst>
          </p:cNvPr>
          <p:cNvSpPr txBox="1"/>
          <p:nvPr/>
        </p:nvSpPr>
        <p:spPr>
          <a:xfrm>
            <a:off x="-28347" y="11816576"/>
            <a:ext cx="1751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Homework </a:t>
            </a:r>
          </a:p>
        </p:txBody>
      </p:sp>
      <p:cxnSp>
        <p:nvCxnSpPr>
          <p:cNvPr id="220" name="Google Shape;120;p1">
            <a:extLst>
              <a:ext uri="{FF2B5EF4-FFF2-40B4-BE49-F238E27FC236}">
                <a16:creationId xmlns:a16="http://schemas.microsoft.com/office/drawing/2014/main" id="{19E61E86-7D5B-4019-B16F-0A478941FC3E}"/>
              </a:ext>
            </a:extLst>
          </p:cNvPr>
          <p:cNvCxnSpPr/>
          <p:nvPr/>
        </p:nvCxnSpPr>
        <p:spPr>
          <a:xfrm rot="10800000">
            <a:off x="5981285" y="12241257"/>
            <a:ext cx="0" cy="40301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CA1F4E4D-1052-4026-8E81-A3AF825817B1}"/>
              </a:ext>
            </a:extLst>
          </p:cNvPr>
          <p:cNvSpPr txBox="1"/>
          <p:nvPr/>
        </p:nvSpPr>
        <p:spPr>
          <a:xfrm>
            <a:off x="1758454" y="6694293"/>
            <a:ext cx="1751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1 – development of the final idea</a:t>
            </a:r>
          </a:p>
        </p:txBody>
      </p:sp>
      <p:cxnSp>
        <p:nvCxnSpPr>
          <p:cNvPr id="222" name="Google Shape;149;p1">
            <a:extLst>
              <a:ext uri="{FF2B5EF4-FFF2-40B4-BE49-F238E27FC236}">
                <a16:creationId xmlns:a16="http://schemas.microsoft.com/office/drawing/2014/main" id="{53205A41-691C-4728-AFD0-A02F53E5C951}"/>
              </a:ext>
            </a:extLst>
          </p:cNvPr>
          <p:cNvCxnSpPr/>
          <p:nvPr/>
        </p:nvCxnSpPr>
        <p:spPr>
          <a:xfrm>
            <a:off x="6222972" y="11488833"/>
            <a:ext cx="0" cy="33066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5ACF0F3B-321C-4368-A2CA-A4AC3D708059}"/>
              </a:ext>
            </a:extLst>
          </p:cNvPr>
          <p:cNvSpPr txBox="1"/>
          <p:nvPr/>
        </p:nvSpPr>
        <p:spPr>
          <a:xfrm>
            <a:off x="5183831" y="10735582"/>
            <a:ext cx="1751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2 – design ideas – creating 6 design ideas</a:t>
            </a:r>
          </a:p>
        </p:txBody>
      </p:sp>
      <p:cxnSp>
        <p:nvCxnSpPr>
          <p:cNvPr id="224" name="Google Shape;163;p1">
            <a:extLst>
              <a:ext uri="{FF2B5EF4-FFF2-40B4-BE49-F238E27FC236}">
                <a16:creationId xmlns:a16="http://schemas.microsoft.com/office/drawing/2014/main" id="{6EC52F4D-1660-4F33-8F8E-A615506EE115}"/>
              </a:ext>
            </a:extLst>
          </p:cNvPr>
          <p:cNvCxnSpPr>
            <a:cxnSpLocks/>
          </p:cNvCxnSpPr>
          <p:nvPr/>
        </p:nvCxnSpPr>
        <p:spPr>
          <a:xfrm flipV="1">
            <a:off x="8201103" y="10950688"/>
            <a:ext cx="589437" cy="73771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8D054204-23BF-45E4-8840-353923D13462}"/>
              </a:ext>
            </a:extLst>
          </p:cNvPr>
          <p:cNvSpPr txBox="1"/>
          <p:nvPr/>
        </p:nvSpPr>
        <p:spPr>
          <a:xfrm>
            <a:off x="6679837" y="10474005"/>
            <a:ext cx="175147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Week 3 – design ideas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F1D6E69C-94A6-466C-A461-4E5F4D99DC3D}"/>
              </a:ext>
            </a:extLst>
          </p:cNvPr>
          <p:cNvSpPr txBox="1"/>
          <p:nvPr/>
        </p:nvSpPr>
        <p:spPr>
          <a:xfrm>
            <a:off x="6949493" y="9499486"/>
            <a:ext cx="186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4 – design ideas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893E08B-ACBE-4EEB-A99B-A0C9369FD084}"/>
              </a:ext>
            </a:extLst>
          </p:cNvPr>
          <p:cNvSpPr txBox="1"/>
          <p:nvPr/>
        </p:nvSpPr>
        <p:spPr>
          <a:xfrm>
            <a:off x="5472581" y="9977287"/>
            <a:ext cx="175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5 – design ideas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68DE259-B0EC-49F2-8BC3-D86E27B3DBC1}"/>
              </a:ext>
            </a:extLst>
          </p:cNvPr>
          <p:cNvSpPr txBox="1"/>
          <p:nvPr/>
        </p:nvSpPr>
        <p:spPr>
          <a:xfrm rot="2043022">
            <a:off x="7647466" y="8102882"/>
            <a:ext cx="1751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Homework: revision for mock exam on materials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1C9EA75-DF23-410F-9159-68D939A6B1D3}"/>
              </a:ext>
            </a:extLst>
          </p:cNvPr>
          <p:cNvSpPr txBox="1"/>
          <p:nvPr/>
        </p:nvSpPr>
        <p:spPr>
          <a:xfrm>
            <a:off x="5611312" y="7944636"/>
            <a:ext cx="238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Verbal assessment of design ideas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AA6A18CD-EDE3-4445-A32C-582C2F2258D0}"/>
              </a:ext>
            </a:extLst>
          </p:cNvPr>
          <p:cNvSpPr txBox="1"/>
          <p:nvPr/>
        </p:nvSpPr>
        <p:spPr>
          <a:xfrm>
            <a:off x="3750920" y="9663547"/>
            <a:ext cx="1751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6 – analysing ideas against the ACCESS FM specification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0E186BC9-5B2E-451A-8145-7BB2E8E167BC}"/>
              </a:ext>
            </a:extLst>
          </p:cNvPr>
          <p:cNvSpPr txBox="1"/>
          <p:nvPr/>
        </p:nvSpPr>
        <p:spPr>
          <a:xfrm>
            <a:off x="3221791" y="7773784"/>
            <a:ext cx="238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Verbal assessment of written work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549F7965-1B8C-4999-98FE-1B67D247EB0A}"/>
              </a:ext>
            </a:extLst>
          </p:cNvPr>
          <p:cNvSpPr txBox="1"/>
          <p:nvPr/>
        </p:nvSpPr>
        <p:spPr>
          <a:xfrm>
            <a:off x="1636409" y="9625589"/>
            <a:ext cx="1751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7 – development ideas of the final design idea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6B67AD02-DBD5-428C-9A96-C7C97609E706}"/>
              </a:ext>
            </a:extLst>
          </p:cNvPr>
          <p:cNvSpPr txBox="1"/>
          <p:nvPr/>
        </p:nvSpPr>
        <p:spPr>
          <a:xfrm rot="2043022">
            <a:off x="7565466" y="12831416"/>
            <a:ext cx="13110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Homework – considering 6 initial design ideas thoughts and sketches</a:t>
            </a:r>
          </a:p>
        </p:txBody>
      </p:sp>
      <p:cxnSp>
        <p:nvCxnSpPr>
          <p:cNvPr id="236" name="Google Shape;191;p1">
            <a:extLst>
              <a:ext uri="{FF2B5EF4-FFF2-40B4-BE49-F238E27FC236}">
                <a16:creationId xmlns:a16="http://schemas.microsoft.com/office/drawing/2014/main" id="{C5865638-7407-4253-AF9E-1BD6F40A26A2}"/>
              </a:ext>
            </a:extLst>
          </p:cNvPr>
          <p:cNvCxnSpPr>
            <a:cxnSpLocks/>
          </p:cNvCxnSpPr>
          <p:nvPr/>
        </p:nvCxnSpPr>
        <p:spPr>
          <a:xfrm flipH="1" flipV="1">
            <a:off x="7309549" y="12337215"/>
            <a:ext cx="730886" cy="31378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7A63FE60-D66F-4CB8-BCF7-38B63A37591D}"/>
              </a:ext>
            </a:extLst>
          </p:cNvPr>
          <p:cNvSpPr txBox="1"/>
          <p:nvPr/>
        </p:nvSpPr>
        <p:spPr>
          <a:xfrm>
            <a:off x="5345673" y="12568255"/>
            <a:ext cx="1751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1 – ACCESS FM – writing a design specification</a:t>
            </a:r>
          </a:p>
        </p:txBody>
      </p:sp>
      <p:cxnSp>
        <p:nvCxnSpPr>
          <p:cNvPr id="133" name="Google Shape;123;p1">
            <a:extLst>
              <a:ext uri="{FF2B5EF4-FFF2-40B4-BE49-F238E27FC236}">
                <a16:creationId xmlns:a16="http://schemas.microsoft.com/office/drawing/2014/main" id="{EF43B094-CCD1-4668-963C-CF83B45D428C}"/>
              </a:ext>
            </a:extLst>
          </p:cNvPr>
          <p:cNvCxnSpPr/>
          <p:nvPr/>
        </p:nvCxnSpPr>
        <p:spPr>
          <a:xfrm rot="10800000">
            <a:off x="2623191" y="6247583"/>
            <a:ext cx="0" cy="3508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6" name="Google Shape;123;p1">
            <a:extLst>
              <a:ext uri="{FF2B5EF4-FFF2-40B4-BE49-F238E27FC236}">
                <a16:creationId xmlns:a16="http://schemas.microsoft.com/office/drawing/2014/main" id="{EC0B66D9-0B13-450C-A9A1-5399B6748C4F}"/>
              </a:ext>
            </a:extLst>
          </p:cNvPr>
          <p:cNvCxnSpPr/>
          <p:nvPr/>
        </p:nvCxnSpPr>
        <p:spPr>
          <a:xfrm rot="10800000">
            <a:off x="4444822" y="6200532"/>
            <a:ext cx="0" cy="3508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BB89265E-0403-4D2E-9C89-C121C89A4CA2}"/>
              </a:ext>
            </a:extLst>
          </p:cNvPr>
          <p:cNvSpPr txBox="1"/>
          <p:nvPr/>
        </p:nvSpPr>
        <p:spPr>
          <a:xfrm>
            <a:off x="3787772" y="6645723"/>
            <a:ext cx="175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2 – making the model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79ADDB8-D1B8-4D49-B6D8-F36C82CDA883}"/>
              </a:ext>
            </a:extLst>
          </p:cNvPr>
          <p:cNvSpPr txBox="1"/>
          <p:nvPr/>
        </p:nvSpPr>
        <p:spPr>
          <a:xfrm>
            <a:off x="6108310" y="6643784"/>
            <a:ext cx="17514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Homework: material for the model checking sizing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BC3E020-6D0F-4D4A-B8CB-75903B364A38}"/>
              </a:ext>
            </a:extLst>
          </p:cNvPr>
          <p:cNvSpPr txBox="1"/>
          <p:nvPr/>
        </p:nvSpPr>
        <p:spPr>
          <a:xfrm>
            <a:off x="256899" y="4924700"/>
            <a:ext cx="1751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Week 3 – modelling and evaluation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88C1289-D6EC-44FE-ADE2-1032F07A9179}"/>
              </a:ext>
            </a:extLst>
          </p:cNvPr>
          <p:cNvSpPr txBox="1"/>
          <p:nvPr/>
        </p:nvSpPr>
        <p:spPr>
          <a:xfrm>
            <a:off x="7789802" y="6564010"/>
            <a:ext cx="1751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Verbal Assessment of the model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F24E0BF-8FBF-4DBE-A2FD-107F3E875D1C}"/>
              </a:ext>
            </a:extLst>
          </p:cNvPr>
          <p:cNvSpPr txBox="1"/>
          <p:nvPr/>
        </p:nvSpPr>
        <p:spPr>
          <a:xfrm>
            <a:off x="2017872" y="4885956"/>
            <a:ext cx="1751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Week 4 – modelling and evaluation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F81F917-9466-41B5-8599-56124B29D624}"/>
              </a:ext>
            </a:extLst>
          </p:cNvPr>
          <p:cNvSpPr txBox="1"/>
          <p:nvPr/>
        </p:nvSpPr>
        <p:spPr>
          <a:xfrm>
            <a:off x="3841028" y="4904441"/>
            <a:ext cx="1751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Week 5 – machinery analysis </a:t>
            </a:r>
          </a:p>
        </p:txBody>
      </p:sp>
      <p:cxnSp>
        <p:nvCxnSpPr>
          <p:cNvPr id="177" name="Google Shape;138;p1">
            <a:extLst>
              <a:ext uri="{FF2B5EF4-FFF2-40B4-BE49-F238E27FC236}">
                <a16:creationId xmlns:a16="http://schemas.microsoft.com/office/drawing/2014/main" id="{6E8495F8-D994-4A74-8A30-FEBA86258A97}"/>
              </a:ext>
            </a:extLst>
          </p:cNvPr>
          <p:cNvCxnSpPr>
            <a:cxnSpLocks/>
          </p:cNvCxnSpPr>
          <p:nvPr/>
        </p:nvCxnSpPr>
        <p:spPr>
          <a:xfrm flipH="1">
            <a:off x="8070694" y="2180901"/>
            <a:ext cx="110954" cy="40935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C20D1599-C08A-44B3-A443-D4C203BA1A2C}"/>
              </a:ext>
            </a:extLst>
          </p:cNvPr>
          <p:cNvSpPr txBox="1"/>
          <p:nvPr/>
        </p:nvSpPr>
        <p:spPr>
          <a:xfrm>
            <a:off x="7789801" y="2045366"/>
            <a:ext cx="1751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Homework: revision for the exam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B4F4DBB-E3C6-4113-ABF3-64BC89E48A56}"/>
              </a:ext>
            </a:extLst>
          </p:cNvPr>
          <p:cNvSpPr txBox="1"/>
          <p:nvPr/>
        </p:nvSpPr>
        <p:spPr>
          <a:xfrm>
            <a:off x="5523214" y="4795988"/>
            <a:ext cx="175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6 – machinery analysis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F145BF73-EE52-4120-9B87-970EAAD01ED4}"/>
              </a:ext>
            </a:extLst>
          </p:cNvPr>
          <p:cNvSpPr txBox="1"/>
          <p:nvPr/>
        </p:nvSpPr>
        <p:spPr>
          <a:xfrm>
            <a:off x="6633342" y="4215700"/>
            <a:ext cx="17514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Week 7 – finalising model and testing against the specification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7888DA78-4FB9-40E6-9A88-E5F07E4503D6}"/>
              </a:ext>
            </a:extLst>
          </p:cNvPr>
          <p:cNvSpPr txBox="1"/>
          <p:nvPr/>
        </p:nvSpPr>
        <p:spPr>
          <a:xfrm>
            <a:off x="3820097" y="5682231"/>
            <a:ext cx="6126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NEA Section 3 – Development and Final Idea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62B8BAB-86C6-4A49-AA9F-296BDED185AF}"/>
              </a:ext>
            </a:extLst>
          </p:cNvPr>
          <p:cNvSpPr txBox="1"/>
          <p:nvPr/>
        </p:nvSpPr>
        <p:spPr>
          <a:xfrm>
            <a:off x="3834362" y="8811556"/>
            <a:ext cx="6126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NEA Section 2 – design specification and design ideas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398827-DF0A-41F2-9715-10CF0F56C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672" y="7579072"/>
            <a:ext cx="853414" cy="849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27BFC-B8EA-437D-8574-32CB0D0B0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285" y="7108828"/>
            <a:ext cx="2243522" cy="695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44B2FF-5A5F-4924-8BE5-9B24C922BF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325" y="9361996"/>
            <a:ext cx="1089800" cy="1089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BD9886-A8DB-4793-BA0C-73BACAA9C2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571" y="12916869"/>
            <a:ext cx="1010502" cy="756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44E52A-B6BA-4342-BB46-B4F9A09250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7613" y="13586786"/>
            <a:ext cx="1125885" cy="739751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B0753505-E128-433E-9ACA-BC44414147C8}"/>
              </a:ext>
            </a:extLst>
          </p:cNvPr>
          <p:cNvSpPr txBox="1"/>
          <p:nvPr/>
        </p:nvSpPr>
        <p:spPr>
          <a:xfrm>
            <a:off x="2867665" y="2557776"/>
            <a:ext cx="6126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NEA Section 4 – Final Evaluation and Testing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4624F0D-203C-47EB-8CEA-884F533D777C}"/>
              </a:ext>
            </a:extLst>
          </p:cNvPr>
          <p:cNvSpPr txBox="1"/>
          <p:nvPr/>
        </p:nvSpPr>
        <p:spPr>
          <a:xfrm>
            <a:off x="6494347" y="3466076"/>
            <a:ext cx="17514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Week 1 – testing the model against the specification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8C757D5-1FB1-43F6-9432-43942DA0F4A7}"/>
              </a:ext>
            </a:extLst>
          </p:cNvPr>
          <p:cNvSpPr txBox="1"/>
          <p:nvPr/>
        </p:nvSpPr>
        <p:spPr>
          <a:xfrm>
            <a:off x="4563740" y="3480764"/>
            <a:ext cx="1751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Week 2 – final evaluation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ABAA9C8-211A-4B81-8681-C9EB082D6443}"/>
              </a:ext>
            </a:extLst>
          </p:cNvPr>
          <p:cNvSpPr txBox="1"/>
          <p:nvPr/>
        </p:nvSpPr>
        <p:spPr>
          <a:xfrm>
            <a:off x="2526207" y="3494486"/>
            <a:ext cx="1751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Week 3 – final evaluation</a:t>
            </a:r>
          </a:p>
          <a:p>
            <a:r>
              <a:rPr lang="en-GB" sz="1100" dirty="0"/>
              <a:t>Testing against consumer profile – consumer interview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2E705B9-57F3-47DA-B0F8-D2DA643C7DAE}"/>
              </a:ext>
            </a:extLst>
          </p:cNvPr>
          <p:cNvSpPr txBox="1"/>
          <p:nvPr/>
        </p:nvSpPr>
        <p:spPr>
          <a:xfrm>
            <a:off x="629432" y="3562737"/>
            <a:ext cx="1751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Week 4 – final testing and adaptations of the model – against ACCESS FM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3ED4E9B-0ECB-4E9A-A670-96F6E807CE43}"/>
              </a:ext>
            </a:extLst>
          </p:cNvPr>
          <p:cNvSpPr txBox="1"/>
          <p:nvPr/>
        </p:nvSpPr>
        <p:spPr>
          <a:xfrm>
            <a:off x="3467325" y="2071036"/>
            <a:ext cx="238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Verbal assessment of written work</a:t>
            </a:r>
          </a:p>
        </p:txBody>
      </p:sp>
      <p:cxnSp>
        <p:nvCxnSpPr>
          <p:cNvPr id="148" name="Google Shape;143;p1">
            <a:extLst>
              <a:ext uri="{FF2B5EF4-FFF2-40B4-BE49-F238E27FC236}">
                <a16:creationId xmlns:a16="http://schemas.microsoft.com/office/drawing/2014/main" id="{CF1E7B74-A02F-4100-AD5E-385BA080E501}"/>
              </a:ext>
            </a:extLst>
          </p:cNvPr>
          <p:cNvCxnSpPr/>
          <p:nvPr/>
        </p:nvCxnSpPr>
        <p:spPr>
          <a:xfrm rot="10800000" flipH="1">
            <a:off x="1868604" y="3199342"/>
            <a:ext cx="10318" cy="24237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1486636-224E-4B91-BB6B-5E23C3D1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148639"/>
            <a:ext cx="671512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AF8918-7130-46B1-94D7-507CFEF0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59337" y="9296400"/>
            <a:ext cx="1990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#1 Recipe Box - Food Delivered to your Door | HelloFresh">
            <a:extLst>
              <a:ext uri="{FF2B5EF4-FFF2-40B4-BE49-F238E27FC236}">
                <a16:creationId xmlns:a16="http://schemas.microsoft.com/office/drawing/2014/main" id="{702618A1-1ABA-4D49-B90A-07AF28F1D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38" y="8477250"/>
            <a:ext cx="1623587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picture containing building, sitting, yellow, train&#10;&#10;Description automatically generated">
            <a:extLst>
              <a:ext uri="{FF2B5EF4-FFF2-40B4-BE49-F238E27FC236}">
                <a16:creationId xmlns:a16="http://schemas.microsoft.com/office/drawing/2014/main" id="{A50F1409-F257-4A42-AA29-0E3D72A5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29" y="10248899"/>
            <a:ext cx="1916908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cales silhouette - left down and right up - front view Poster • Pixers® •  We live to change">
            <a:extLst>
              <a:ext uri="{FF2B5EF4-FFF2-40B4-BE49-F238E27FC236}">
                <a16:creationId xmlns:a16="http://schemas.microsoft.com/office/drawing/2014/main" id="{27EC0498-7040-44FD-91B5-1516678E1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30" y="8655643"/>
            <a:ext cx="1236070" cy="123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AD7906-230B-4823-84D2-802D1A52F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131" y="8820150"/>
            <a:ext cx="1309687" cy="8715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C303A3-4F68-4F22-BEA0-EE20879E04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7964" y="6288505"/>
            <a:ext cx="1102896" cy="1102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5557F9-B26D-45E7-99A0-CA95136ACA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3236" y="6476775"/>
            <a:ext cx="1102896" cy="826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AE7B9-4453-49B0-8FE6-850FD3BE89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5543" y="9225707"/>
            <a:ext cx="1236071" cy="69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EA768-1DCF-4D1F-963E-9EA37CBF72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593" y="8629448"/>
            <a:ext cx="1769288" cy="990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A64ED8-2BA8-45B2-9679-8021DBFB7A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2991" y="7989637"/>
            <a:ext cx="1236070" cy="1236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C6F87-A7E8-4537-A7A3-6C600663DE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6357238" y="10662737"/>
            <a:ext cx="2245580" cy="6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8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363</Words>
  <Application>Microsoft Office PowerPoint</Application>
  <PresentationFormat>Custom</PresentationFormat>
  <Paragraphs>59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L.Parkinson</cp:lastModifiedBy>
  <cp:revision>14</cp:revision>
  <dcterms:created xsi:type="dcterms:W3CDTF">2018-02-08T08:28:53Z</dcterms:created>
  <dcterms:modified xsi:type="dcterms:W3CDTF">2021-11-28T19:19:19Z</dcterms:modified>
</cp:coreProperties>
</file>