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720263" cy="17640300"/>
  <p:notesSz cx="9928225" cy="14357350"/>
  <p:defaultTextStyle>
    <a:defPPr>
      <a:defRPr lang="en-US">
        <a:uFillTx/>
      </a:defRPr>
    </a:defPPr>
    <a:lvl1pPr marL="0" algn="l" defTabSz="1094475" rtl="0" eaLnBrk="1" latinLnBrk="0" hangingPunct="1">
      <a:defRPr sz="2155" kern="1200">
        <a:solidFill>
          <a:schemeClr val="tx1"/>
        </a:solidFill>
        <a:uFillTx/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uFillTx/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uFillTx/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uFillTx/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uFillTx/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uFillTx/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uFillTx/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uFillTx/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0" autoAdjust="0"/>
    <p:restoredTop sz="95400" autoAdjust="0"/>
  </p:normalViewPr>
  <p:slideViewPr>
    <p:cSldViewPr snapToGrid="0">
      <p:cViewPr>
        <p:scale>
          <a:sx n="69" d="100"/>
          <a:sy n="69" d="100"/>
        </p:scale>
        <p:origin x="1816" y="-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94" cy="718891"/>
          </a:xfrm>
          <a:prstGeom prst="rect">
            <a:avLst/>
          </a:prstGeom>
        </p:spPr>
        <p:txBody>
          <a:bodyPr vert="horz" lIns="131307" tIns="65653" rIns="131307" bIns="65653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44" y="1"/>
            <a:ext cx="4302994" cy="718891"/>
          </a:xfrm>
          <a:prstGeom prst="rect">
            <a:avLst/>
          </a:prstGeom>
        </p:spPr>
        <p:txBody>
          <a:bodyPr vert="horz" lIns="131307" tIns="65653" rIns="131307" bIns="65653" rtlCol="0"/>
          <a:lstStyle>
            <a:lvl1pPr algn="r">
              <a:defRPr sz="1700"/>
            </a:lvl1pPr>
          </a:lstStyle>
          <a:p>
            <a:fld id="{DE80BE97-15F4-4C08-9675-43DFC6DE6C82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8460"/>
            <a:ext cx="4302994" cy="718891"/>
          </a:xfrm>
          <a:prstGeom prst="rect">
            <a:avLst/>
          </a:prstGeom>
        </p:spPr>
        <p:txBody>
          <a:bodyPr vert="horz" lIns="131307" tIns="65653" rIns="131307" bIns="65653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44" y="13638460"/>
            <a:ext cx="4302994" cy="718891"/>
          </a:xfrm>
          <a:prstGeom prst="rect">
            <a:avLst/>
          </a:prstGeom>
        </p:spPr>
        <p:txBody>
          <a:bodyPr vert="horz" lIns="131307" tIns="65653" rIns="131307" bIns="65653" rtlCol="0" anchor="b"/>
          <a:lstStyle>
            <a:lvl1pPr algn="r">
              <a:defRPr sz="1700"/>
            </a:lvl1pPr>
          </a:lstStyle>
          <a:p>
            <a:fld id="{7348FC65-C398-41DA-B78A-6362C091A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67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3313" cy="718671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>
              <a:defRPr sz="17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6" y="2"/>
            <a:ext cx="4303313" cy="718671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>
              <a:defRPr sz="1700">
                <a:uFillTx/>
              </a:defRPr>
            </a:lvl1pPr>
          </a:lstStyle>
          <a:p>
            <a:fld id="{627EA94C-77A3-2040-8584-2856F8330D11}" type="datetimeFigureOut">
              <a:rPr lang="en-US" smtClean="0">
                <a:uFillTx/>
              </a:rPr>
              <a:t>7/18/23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70175" cy="4843462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132752" tIns="66377" rIns="132752" bIns="66377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3" y="6908889"/>
            <a:ext cx="7943507" cy="5652934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8681"/>
            <a:ext cx="4303313" cy="718671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>
              <a:defRPr sz="17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6" y="13638681"/>
            <a:ext cx="4303313" cy="718671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r">
              <a:defRPr sz="1700">
                <a:uFillTx/>
              </a:defRPr>
            </a:lvl1pPr>
          </a:lstStyle>
          <a:p>
            <a:fld id="{AE0A575A-FE42-F34E-BE8D-35435E3FEA7C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uFillTx/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uFillTx/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uFillTx/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uFillTx/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uFillTx/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uFillTx/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uFillTx/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uFillTx/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29025" y="1795463"/>
            <a:ext cx="2670175" cy="484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>
                <a:uFillTx/>
              </a:rPr>
              <a:t>1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29025" y="1795463"/>
            <a:ext cx="2670175" cy="484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>
                <a:uFillTx/>
              </a:rPr>
              <a:t>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7652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>
                <a:uFillTx/>
              </a:defRPr>
            </a:lvl1pPr>
            <a:lvl2pPr marL="486004" indent="0" algn="ctr">
              <a:buNone/>
              <a:defRPr sz="2126">
                <a:uFillTx/>
              </a:defRPr>
            </a:lvl2pPr>
            <a:lvl3pPr marL="972007" indent="0" algn="ctr">
              <a:buNone/>
              <a:defRPr sz="1913">
                <a:uFillTx/>
              </a:defRPr>
            </a:lvl3pPr>
            <a:lvl4pPr marL="1458011" indent="0" algn="ctr">
              <a:buNone/>
              <a:defRPr sz="1701">
                <a:uFillTx/>
              </a:defRPr>
            </a:lvl4pPr>
            <a:lvl5pPr marL="1944014" indent="0" algn="ctr">
              <a:buNone/>
              <a:defRPr sz="1701">
                <a:uFillTx/>
              </a:defRPr>
            </a:lvl5pPr>
            <a:lvl6pPr marL="2430018" indent="0" algn="ctr">
              <a:buNone/>
              <a:defRPr sz="1701">
                <a:uFillTx/>
              </a:defRPr>
            </a:lvl6pPr>
            <a:lvl7pPr marL="2916022" indent="0" algn="ctr">
              <a:buNone/>
              <a:defRPr sz="1701">
                <a:uFillTx/>
              </a:defRPr>
            </a:lvl7pPr>
            <a:lvl8pPr marL="3402025" indent="0" algn="ctr">
              <a:buNone/>
              <a:defRPr sz="1701">
                <a:uFillTx/>
              </a:defRPr>
            </a:lvl8pPr>
            <a:lvl9pPr marL="3888029" indent="0" algn="ctr">
              <a:buNone/>
              <a:defRPr sz="1701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>
                <a:uFillTx/>
              </a:rPr>
              <a:t>18/07/2023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>
                <a:uFillTx/>
              </a:rPr>
              <a:t>18/07/2023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>
                <a:uFillTx/>
              </a:rPr>
              <a:t>18/07/2023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>
                <a:uFillTx/>
              </a:rPr>
              <a:t>18/07/2023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  <a:uFillTx/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>
                <a:uFillTx/>
              </a:rPr>
              <a:t>18/07/2023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>
                <a:uFillTx/>
              </a:rPr>
              <a:t>18/07/2023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>
                <a:uFillTx/>
              </a:defRPr>
            </a:lvl1pPr>
            <a:lvl2pPr marL="486004" indent="0">
              <a:buNone/>
              <a:defRPr sz="2126" b="1">
                <a:uFillTx/>
              </a:defRPr>
            </a:lvl2pPr>
            <a:lvl3pPr marL="972007" indent="0">
              <a:buNone/>
              <a:defRPr sz="1913" b="1">
                <a:uFillTx/>
              </a:defRPr>
            </a:lvl3pPr>
            <a:lvl4pPr marL="1458011" indent="0">
              <a:buNone/>
              <a:defRPr sz="1701" b="1">
                <a:uFillTx/>
              </a:defRPr>
            </a:lvl4pPr>
            <a:lvl5pPr marL="1944014" indent="0">
              <a:buNone/>
              <a:defRPr sz="1701" b="1">
                <a:uFillTx/>
              </a:defRPr>
            </a:lvl5pPr>
            <a:lvl6pPr marL="2430018" indent="0">
              <a:buNone/>
              <a:defRPr sz="1701" b="1">
                <a:uFillTx/>
              </a:defRPr>
            </a:lvl6pPr>
            <a:lvl7pPr marL="2916022" indent="0">
              <a:buNone/>
              <a:defRPr sz="1701" b="1">
                <a:uFillTx/>
              </a:defRPr>
            </a:lvl7pPr>
            <a:lvl8pPr marL="3402025" indent="0">
              <a:buNone/>
              <a:defRPr sz="1701" b="1">
                <a:uFillTx/>
              </a:defRPr>
            </a:lvl8pPr>
            <a:lvl9pPr marL="3888029" indent="0">
              <a:buNone/>
              <a:defRPr sz="1701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>
                <a:uFillTx/>
              </a:defRPr>
            </a:lvl1pPr>
            <a:lvl2pPr marL="486004" indent="0">
              <a:buNone/>
              <a:defRPr sz="2126" b="1">
                <a:uFillTx/>
              </a:defRPr>
            </a:lvl2pPr>
            <a:lvl3pPr marL="972007" indent="0">
              <a:buNone/>
              <a:defRPr sz="1913" b="1">
                <a:uFillTx/>
              </a:defRPr>
            </a:lvl3pPr>
            <a:lvl4pPr marL="1458011" indent="0">
              <a:buNone/>
              <a:defRPr sz="1701" b="1">
                <a:uFillTx/>
              </a:defRPr>
            </a:lvl4pPr>
            <a:lvl5pPr marL="1944014" indent="0">
              <a:buNone/>
              <a:defRPr sz="1701" b="1">
                <a:uFillTx/>
              </a:defRPr>
            </a:lvl5pPr>
            <a:lvl6pPr marL="2430018" indent="0">
              <a:buNone/>
              <a:defRPr sz="1701" b="1">
                <a:uFillTx/>
              </a:defRPr>
            </a:lvl6pPr>
            <a:lvl7pPr marL="2916022" indent="0">
              <a:buNone/>
              <a:defRPr sz="1701" b="1">
                <a:uFillTx/>
              </a:defRPr>
            </a:lvl7pPr>
            <a:lvl8pPr marL="3402025" indent="0">
              <a:buNone/>
              <a:defRPr sz="1701" b="1">
                <a:uFillTx/>
              </a:defRPr>
            </a:lvl8pPr>
            <a:lvl9pPr marL="3888029" indent="0">
              <a:buNone/>
              <a:defRPr sz="1701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>
                <a:uFillTx/>
              </a:rPr>
              <a:t>18/07/2023</a:t>
            </a:fld>
            <a:endParaRPr lang="en-GB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>
                <a:uFillTx/>
              </a:rPr>
              <a:t>18/07/2023</a:t>
            </a:fld>
            <a:endParaRPr lang="en-GB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>
                <a:uFillTx/>
              </a:rPr>
              <a:t>18/07/2023</a:t>
            </a:fld>
            <a:endParaRPr lang="en-GB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>
                <a:uFillTx/>
              </a:defRPr>
            </a:lvl1pPr>
            <a:lvl2pPr>
              <a:defRPr sz="2976">
                <a:uFillTx/>
              </a:defRPr>
            </a:lvl2pPr>
            <a:lvl3pPr>
              <a:defRPr sz="2551">
                <a:uFillTx/>
              </a:defRPr>
            </a:lvl3pPr>
            <a:lvl4pPr>
              <a:defRPr sz="2126">
                <a:uFillTx/>
              </a:defRPr>
            </a:lvl4pPr>
            <a:lvl5pPr>
              <a:defRPr sz="2126">
                <a:uFillTx/>
              </a:defRPr>
            </a:lvl5pPr>
            <a:lvl6pPr>
              <a:defRPr sz="2126">
                <a:uFillTx/>
              </a:defRPr>
            </a:lvl6pPr>
            <a:lvl7pPr>
              <a:defRPr sz="2126">
                <a:uFillTx/>
              </a:defRPr>
            </a:lvl7pPr>
            <a:lvl8pPr>
              <a:defRPr sz="2126">
                <a:uFillTx/>
              </a:defRPr>
            </a:lvl8pPr>
            <a:lvl9pPr>
              <a:defRPr sz="2126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>
                <a:uFillTx/>
              </a:defRPr>
            </a:lvl1pPr>
            <a:lvl2pPr marL="486004" indent="0">
              <a:buNone/>
              <a:defRPr sz="1488">
                <a:uFillTx/>
              </a:defRPr>
            </a:lvl2pPr>
            <a:lvl3pPr marL="972007" indent="0">
              <a:buNone/>
              <a:defRPr sz="1276">
                <a:uFillTx/>
              </a:defRPr>
            </a:lvl3pPr>
            <a:lvl4pPr marL="1458011" indent="0">
              <a:buNone/>
              <a:defRPr sz="1063">
                <a:uFillTx/>
              </a:defRPr>
            </a:lvl4pPr>
            <a:lvl5pPr marL="1944014" indent="0">
              <a:buNone/>
              <a:defRPr sz="1063">
                <a:uFillTx/>
              </a:defRPr>
            </a:lvl5pPr>
            <a:lvl6pPr marL="2430018" indent="0">
              <a:buNone/>
              <a:defRPr sz="1063">
                <a:uFillTx/>
              </a:defRPr>
            </a:lvl6pPr>
            <a:lvl7pPr marL="2916022" indent="0">
              <a:buNone/>
              <a:defRPr sz="1063">
                <a:uFillTx/>
              </a:defRPr>
            </a:lvl7pPr>
            <a:lvl8pPr marL="3402025" indent="0">
              <a:buNone/>
              <a:defRPr sz="1063">
                <a:uFillTx/>
              </a:defRPr>
            </a:lvl8pPr>
            <a:lvl9pPr marL="3888029" indent="0">
              <a:buNone/>
              <a:defRPr sz="1063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>
                <a:uFillTx/>
              </a:rPr>
              <a:t>18/07/2023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>
                <a:uFillTx/>
              </a:defRPr>
            </a:lvl1pPr>
            <a:lvl2pPr marL="486004" indent="0">
              <a:buNone/>
              <a:defRPr sz="2976">
                <a:uFillTx/>
              </a:defRPr>
            </a:lvl2pPr>
            <a:lvl3pPr marL="972007" indent="0">
              <a:buNone/>
              <a:defRPr sz="2551">
                <a:uFillTx/>
              </a:defRPr>
            </a:lvl3pPr>
            <a:lvl4pPr marL="1458011" indent="0">
              <a:buNone/>
              <a:defRPr sz="2126">
                <a:uFillTx/>
              </a:defRPr>
            </a:lvl4pPr>
            <a:lvl5pPr marL="1944014" indent="0">
              <a:buNone/>
              <a:defRPr sz="2126">
                <a:uFillTx/>
              </a:defRPr>
            </a:lvl5pPr>
            <a:lvl6pPr marL="2430018" indent="0">
              <a:buNone/>
              <a:defRPr sz="2126">
                <a:uFillTx/>
              </a:defRPr>
            </a:lvl6pPr>
            <a:lvl7pPr marL="2916022" indent="0">
              <a:buNone/>
              <a:defRPr sz="2126">
                <a:uFillTx/>
              </a:defRPr>
            </a:lvl7pPr>
            <a:lvl8pPr marL="3402025" indent="0">
              <a:buNone/>
              <a:defRPr sz="2126">
                <a:uFillTx/>
              </a:defRPr>
            </a:lvl8pPr>
            <a:lvl9pPr marL="3888029" indent="0">
              <a:buNone/>
              <a:defRPr sz="2126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>
                <a:uFillTx/>
              </a:defRPr>
            </a:lvl1pPr>
            <a:lvl2pPr marL="486004" indent="0">
              <a:buNone/>
              <a:defRPr sz="1488">
                <a:uFillTx/>
              </a:defRPr>
            </a:lvl2pPr>
            <a:lvl3pPr marL="972007" indent="0">
              <a:buNone/>
              <a:defRPr sz="1276">
                <a:uFillTx/>
              </a:defRPr>
            </a:lvl3pPr>
            <a:lvl4pPr marL="1458011" indent="0">
              <a:buNone/>
              <a:defRPr sz="1063">
                <a:uFillTx/>
              </a:defRPr>
            </a:lvl4pPr>
            <a:lvl5pPr marL="1944014" indent="0">
              <a:buNone/>
              <a:defRPr sz="1063">
                <a:uFillTx/>
              </a:defRPr>
            </a:lvl5pPr>
            <a:lvl6pPr marL="2430018" indent="0">
              <a:buNone/>
              <a:defRPr sz="1063">
                <a:uFillTx/>
              </a:defRPr>
            </a:lvl6pPr>
            <a:lvl7pPr marL="2916022" indent="0">
              <a:buNone/>
              <a:defRPr sz="1063">
                <a:uFillTx/>
              </a:defRPr>
            </a:lvl7pPr>
            <a:lvl8pPr marL="3402025" indent="0">
              <a:buNone/>
              <a:defRPr sz="1063">
                <a:uFillTx/>
              </a:defRPr>
            </a:lvl8pPr>
            <a:lvl9pPr marL="3888029" indent="0">
              <a:buNone/>
              <a:defRPr sz="1063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>
                <a:uFillTx/>
              </a:rPr>
              <a:t>18/07/2023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378CC7FA-4DC8-4AC2-8BC3-7D8537098B71}" type="datetimeFigureOut">
              <a:rPr lang="en-GB" smtClean="0">
                <a:uFillTx/>
              </a:rPr>
              <a:t>18/07/2023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9279427D-ACDB-44CB-AE16-16FE043BA36C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72007" rtl="0" eaLnBrk="1" latinLnBrk="0" hangingPunct="1"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fif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fif"/><Relationship Id="rId11" Type="http://schemas.openxmlformats.org/officeDocument/2006/relationships/image" Target="../media/image24.png"/><Relationship Id="rId5" Type="http://schemas.openxmlformats.org/officeDocument/2006/relationships/image" Target="../media/image5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17.jpe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/>
          <p:cNvSpPr>
            <a:spLocks/>
          </p:cNvSpPr>
          <p:nvPr/>
        </p:nvSpPr>
        <p:spPr>
          <a:xfrm>
            <a:off x="4060" y="1"/>
            <a:ext cx="9716203" cy="17640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25032" y="344802"/>
            <a:ext cx="9366739" cy="16874963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uFillTx/>
            </a:endParaRPr>
          </a:p>
        </p:txBody>
      </p:sp>
      <p:pic>
        <p:nvPicPr>
          <p:cNvPr id="92" name="Picture 91" descr="A picture containing drawing  Description automatically generat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0403" y="9148543"/>
            <a:ext cx="1156988" cy="73459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4"/>
          <a:srcRect l="34269" t="43999" r="40419" b="28851"/>
          <a:stretch/>
        </p:blipFill>
        <p:spPr>
          <a:xfrm>
            <a:off x="3742657" y="11303571"/>
            <a:ext cx="1321018" cy="797030"/>
          </a:xfrm>
          <a:prstGeom prst="rect">
            <a:avLst/>
          </a:prstGeom>
        </p:spPr>
      </p:pic>
      <p:pic>
        <p:nvPicPr>
          <p:cNvPr id="78" name="Picture 77" descr="A screenshot of a cell phone  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477" y="12082780"/>
            <a:ext cx="1005804" cy="780822"/>
          </a:xfrm>
          <a:prstGeom prst="rect">
            <a:avLst/>
          </a:prstGeom>
        </p:spPr>
      </p:pic>
      <p:pic>
        <p:nvPicPr>
          <p:cNvPr id="75" name="Picture 74" descr="A group of people jumping in the air  Description automatically generated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8880" y="5569403"/>
            <a:ext cx="2179019" cy="1079100"/>
          </a:xfrm>
          <a:prstGeom prst="rect">
            <a:avLst/>
          </a:prstGeom>
        </p:spPr>
      </p:pic>
      <p:pic>
        <p:nvPicPr>
          <p:cNvPr id="64" name="Picture 63" descr="A close up of a device  Description automatically generated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66" y="7109425"/>
            <a:ext cx="947104" cy="946473"/>
          </a:xfrm>
          <a:prstGeom prst="rect">
            <a:avLst/>
          </a:prstGeom>
        </p:spPr>
      </p:pic>
      <p:pic>
        <p:nvPicPr>
          <p:cNvPr id="23" name="Picture 22" descr="A person posing for the camera  Description automatically generate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5919" y="9645743"/>
            <a:ext cx="1051281" cy="1401708"/>
          </a:xfrm>
          <a:prstGeom prst="rect">
            <a:avLst/>
          </a:prstGeom>
        </p:spPr>
      </p:pic>
      <p:pic>
        <p:nvPicPr>
          <p:cNvPr id="34" name="Picture 33" descr="A picture containing clothing, holding, white, wearing  Description automatically generated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93727" y="6861510"/>
            <a:ext cx="1065896" cy="1065896"/>
          </a:xfrm>
          <a:prstGeom prst="rect">
            <a:avLst/>
          </a:prstGeom>
        </p:spPr>
      </p:pic>
      <p:pic>
        <p:nvPicPr>
          <p:cNvPr id="26" name="Picture 25" descr="A close up of a logo  Description automatically generated"/>
          <p:cNvPicPr>
            <a:picLocks noChangeAspect="1"/>
          </p:cNvPicPr>
          <p:nvPr/>
        </p:nvPicPr>
        <p:blipFill rotWithShape="1">
          <a:blip r:embed="rId10" cstate="print"/>
          <a:srcRect t="7117" b="14427"/>
          <a:stretch/>
        </p:blipFill>
        <p:spPr>
          <a:xfrm>
            <a:off x="240898" y="12883079"/>
            <a:ext cx="761611" cy="645332"/>
          </a:xfrm>
          <a:prstGeom prst="rect">
            <a:avLst/>
          </a:prstGeom>
        </p:spPr>
      </p:pic>
      <p:pic>
        <p:nvPicPr>
          <p:cNvPr id="22" name="Picture 21" descr="A close up of a necklace  Description automatically generated"/>
          <p:cNvPicPr>
            <a:picLocks noChangeAspect="1"/>
          </p:cNvPicPr>
          <p:nvPr/>
        </p:nvPicPr>
        <p:blipFill rotWithShape="1">
          <a:blip r:embed="rId11" cstate="print"/>
          <a:srcRect l="25452" r="28586"/>
          <a:stretch/>
        </p:blipFill>
        <p:spPr>
          <a:xfrm>
            <a:off x="4912608" y="13980243"/>
            <a:ext cx="783469" cy="1704579"/>
          </a:xfrm>
          <a:prstGeom prst="rect">
            <a:avLst/>
          </a:prstGeom>
        </p:spPr>
      </p:pic>
      <p:pic>
        <p:nvPicPr>
          <p:cNvPr id="29" name="Picture 28" descr="A picture containing saddle  Description automatically generated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71584" y="14744228"/>
            <a:ext cx="1438585" cy="809204"/>
          </a:xfrm>
          <a:prstGeom prst="rect">
            <a:avLst/>
          </a:prstGeom>
        </p:spPr>
      </p:pic>
      <p:pic>
        <p:nvPicPr>
          <p:cNvPr id="24" name="Picture 23" descr="A close up of a logo  Description automatically generated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47833" y="11481037"/>
            <a:ext cx="1052228" cy="8860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18162" y="7948849"/>
            <a:ext cx="7880027" cy="8120283"/>
            <a:chOff x="348317" y="7979127"/>
            <a:chExt cx="7880027" cy="8120283"/>
          </a:xfrm>
          <a:solidFill>
            <a:schemeClr val="accent6">
              <a:lumMod val="75000"/>
            </a:schemeClr>
          </a:solidFill>
        </p:grpSpPr>
        <p:grpSp>
          <p:nvGrpSpPr>
            <p:cNvPr id="2" name="Group 1"/>
            <p:cNvGrpSpPr/>
            <p:nvPr/>
          </p:nvGrpSpPr>
          <p:grpSpPr>
            <a:xfrm>
              <a:off x="398673" y="10609786"/>
              <a:ext cx="7016110" cy="5489624"/>
              <a:chOff x="398673" y="10609786"/>
              <a:chExt cx="7016110" cy="5489624"/>
            </a:xfrm>
            <a:grpFill/>
          </p:grpSpPr>
          <p:sp>
            <p:nvSpPr>
              <p:cNvPr id="136" name="Block Arc 135"/>
              <p:cNvSpPr>
                <a:spLocks/>
              </p:cNvSpPr>
              <p:nvPr/>
            </p:nvSpPr>
            <p:spPr>
              <a:xfrm rot="16200000">
                <a:off x="87997" y="13559433"/>
                <a:ext cx="2850653" cy="2229301"/>
              </a:xfrm>
              <a:prstGeom prst="blockArc">
                <a:avLst>
                  <a:gd name="adj1" fmla="val 10726998"/>
                  <a:gd name="adj2" fmla="val 263439"/>
                  <a:gd name="adj3" fmla="val 28511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140" name="Block Arc 139"/>
              <p:cNvSpPr>
                <a:spLocks/>
              </p:cNvSpPr>
              <p:nvPr/>
            </p:nvSpPr>
            <p:spPr>
              <a:xfrm rot="5400000" flipH="1">
                <a:off x="4531959" y="11033225"/>
                <a:ext cx="3306264" cy="2459385"/>
              </a:xfrm>
              <a:prstGeom prst="blockArc">
                <a:avLst>
                  <a:gd name="adj1" fmla="val 10800003"/>
                  <a:gd name="adj2" fmla="val 1484"/>
                  <a:gd name="adj3" fmla="val 25755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141" name="Rectangle 140"/>
              <p:cNvSpPr>
                <a:spLocks/>
              </p:cNvSpPr>
              <p:nvPr/>
            </p:nvSpPr>
            <p:spPr>
              <a:xfrm>
                <a:off x="1431661" y="13247767"/>
                <a:ext cx="4954179" cy="663359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id="142" name="Rectangle 141"/>
              <p:cNvSpPr>
                <a:spLocks/>
              </p:cNvSpPr>
              <p:nvPr/>
            </p:nvSpPr>
            <p:spPr>
              <a:xfrm>
                <a:off x="1451246" y="10617082"/>
                <a:ext cx="4934594" cy="61391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</p:grpSp>
        <p:sp>
          <p:nvSpPr>
            <p:cNvPr id="215" name="Rectangle 214"/>
            <p:cNvSpPr>
              <a:spLocks/>
            </p:cNvSpPr>
            <p:nvPr/>
          </p:nvSpPr>
          <p:spPr>
            <a:xfrm>
              <a:off x="1456783" y="8069599"/>
              <a:ext cx="6366586" cy="6270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93" name="Rectangle 92"/>
            <p:cNvSpPr>
              <a:spLocks/>
            </p:cNvSpPr>
            <p:nvPr/>
          </p:nvSpPr>
          <p:spPr>
            <a:xfrm rot="16200000">
              <a:off x="4205771" y="11401104"/>
              <a:ext cx="7444549" cy="60059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143" name="Block Arc 142"/>
            <p:cNvSpPr>
              <a:spLocks/>
            </p:cNvSpPr>
            <p:nvPr/>
          </p:nvSpPr>
          <p:spPr>
            <a:xfrm rot="16200000">
              <a:off x="-116366" y="8533255"/>
              <a:ext cx="3169124" cy="2239758"/>
            </a:xfrm>
            <a:prstGeom prst="blockArc">
              <a:avLst>
                <a:gd name="adj1" fmla="val 10800000"/>
                <a:gd name="adj2" fmla="val 156513"/>
                <a:gd name="adj3" fmla="val 2821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</p:grpSp>
      <p:sp>
        <p:nvSpPr>
          <p:cNvPr id="178" name="TextBox 177"/>
          <p:cNvSpPr txBox="1">
            <a:spLocks/>
          </p:cNvSpPr>
          <p:nvPr/>
        </p:nvSpPr>
        <p:spPr>
          <a:xfrm>
            <a:off x="6747268" y="15463472"/>
            <a:ext cx="251467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PRACTICAL PERFORMANCE</a:t>
            </a:r>
          </a:p>
          <a:p>
            <a:pPr algn="ctr" fontAlgn="ctr"/>
            <a:r>
              <a:rPr lang="en-GB" sz="1400" i="1" dirty="0"/>
              <a:t>3 Practical activities comprising on 1 team sport, 1 individual activity and 1 of either option.</a:t>
            </a:r>
            <a:endParaRPr lang="en-GB" sz="1400" i="1" dirty="0">
              <a:uFillTx/>
              <a:latin typeface="Open Sans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1693425" y="10667192"/>
            <a:ext cx="417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uFillTx/>
              </a:rPr>
              <a:t>Movement Analysis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41169" y="13339679"/>
            <a:ext cx="6808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2400" b="1" dirty="0">
                <a:solidFill>
                  <a:schemeClr val="bg1"/>
                </a:solidFill>
                <a:uFillTx/>
                <a:latin typeface="Open Sans"/>
              </a:rPr>
              <a:t> Anatomy and Physiology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-170534" y="8231298"/>
            <a:ext cx="4848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uFillTx/>
              </a:rPr>
              <a:t> Physical Training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070663" y="551173"/>
            <a:ext cx="704495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Pleckgate High School</a:t>
            </a:r>
          </a:p>
          <a:p>
            <a:pPr algn="ctr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GCSE Physical Education - OCR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7351506" y="7077687"/>
            <a:ext cx="1114014" cy="9016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>
            <a:spLocks/>
          </p:cNvSpPr>
          <p:nvPr/>
        </p:nvSpPr>
        <p:spPr>
          <a:xfrm rot="16200000">
            <a:off x="4519155" y="11778159"/>
            <a:ext cx="6808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2400" b="1" dirty="0">
                <a:solidFill>
                  <a:schemeClr val="bg1"/>
                </a:solidFill>
                <a:uFillTx/>
                <a:latin typeface="Open Sans"/>
              </a:rPr>
              <a:t> Practical Sport</a:t>
            </a:r>
          </a:p>
        </p:txBody>
      </p:sp>
      <p:sp>
        <p:nvSpPr>
          <p:cNvPr id="95" name="TextBox 94"/>
          <p:cNvSpPr txBox="1">
            <a:spLocks/>
          </p:cNvSpPr>
          <p:nvPr/>
        </p:nvSpPr>
        <p:spPr>
          <a:xfrm>
            <a:off x="8124041" y="8051756"/>
            <a:ext cx="14715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TEAM SPORTS</a:t>
            </a:r>
          </a:p>
          <a:p>
            <a:pPr algn="ctr" fontAlgn="ctr"/>
            <a:r>
              <a:rPr lang="en-GB" sz="1000" i="1" dirty="0"/>
              <a:t>Football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Badminton</a:t>
            </a:r>
          </a:p>
          <a:p>
            <a:pPr algn="ctr" fontAlgn="ctr"/>
            <a:r>
              <a:rPr lang="en-GB" sz="1000" i="1" dirty="0">
                <a:latin typeface="Open Sans"/>
              </a:rPr>
              <a:t>Basketball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Hurling</a:t>
            </a:r>
          </a:p>
          <a:p>
            <a:pPr algn="ctr" fontAlgn="ctr"/>
            <a:r>
              <a:rPr lang="en-GB" sz="1000" i="1" dirty="0">
                <a:latin typeface="Open Sans"/>
              </a:rPr>
              <a:t>Cricket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Dance</a:t>
            </a:r>
          </a:p>
          <a:p>
            <a:pPr algn="ctr" fontAlgn="ctr"/>
            <a:r>
              <a:rPr lang="en-GB" sz="1000" i="1" dirty="0">
                <a:latin typeface="Open Sans"/>
              </a:rPr>
              <a:t>Gaelic Football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Handball</a:t>
            </a:r>
          </a:p>
          <a:p>
            <a:pPr algn="ctr" fontAlgn="ctr"/>
            <a:r>
              <a:rPr lang="en-GB" sz="1000" i="1" dirty="0">
                <a:latin typeface="Open Sans"/>
              </a:rPr>
              <a:t>Hockey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Lacrosse</a:t>
            </a:r>
          </a:p>
          <a:p>
            <a:pPr algn="ctr" fontAlgn="ctr"/>
            <a:r>
              <a:rPr lang="en-GB" sz="1000" i="1" dirty="0">
                <a:latin typeface="Open Sans"/>
              </a:rPr>
              <a:t>Netball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Rowing</a:t>
            </a:r>
          </a:p>
          <a:p>
            <a:pPr algn="ctr" fontAlgn="ctr"/>
            <a:r>
              <a:rPr lang="en-GB" sz="1000" i="1" dirty="0">
                <a:latin typeface="Open Sans"/>
              </a:rPr>
              <a:t>Rugby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Squash</a:t>
            </a:r>
          </a:p>
          <a:p>
            <a:pPr algn="ctr" fontAlgn="ctr"/>
            <a:r>
              <a:rPr lang="en-GB" sz="1000" i="1" dirty="0">
                <a:latin typeface="Open Sans"/>
              </a:rPr>
              <a:t>TT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Tennis</a:t>
            </a:r>
          </a:p>
          <a:p>
            <a:pPr algn="ctr" fontAlgn="ctr"/>
            <a:r>
              <a:rPr lang="en-GB" sz="1000" i="1" dirty="0">
                <a:latin typeface="Open Sans"/>
              </a:rPr>
              <a:t>Volleyball</a:t>
            </a:r>
          </a:p>
          <a:p>
            <a:pPr algn="ctr" fontAlgn="ctr"/>
            <a:r>
              <a:rPr lang="en-GB" sz="1000" i="1" dirty="0">
                <a:latin typeface="Open Sans"/>
              </a:rPr>
              <a:t>Blind Cricket</a:t>
            </a:r>
          </a:p>
          <a:p>
            <a:pPr algn="ctr" fontAlgn="ctr"/>
            <a:r>
              <a:rPr lang="en-GB" sz="1000" i="1" dirty="0">
                <a:latin typeface="Open Sans"/>
              </a:rPr>
              <a:t>Goal ball</a:t>
            </a:r>
          </a:p>
          <a:p>
            <a:pPr algn="ctr" fontAlgn="ctr"/>
            <a:r>
              <a:rPr lang="en-GB" sz="1000" i="1" dirty="0">
                <a:latin typeface="Open Sans"/>
              </a:rPr>
              <a:t>Powerchair Football</a:t>
            </a:r>
          </a:p>
          <a:p>
            <a:pPr algn="ctr" fontAlgn="ctr"/>
            <a:r>
              <a:rPr lang="en-GB" sz="1000" i="1" dirty="0">
                <a:latin typeface="Open Sans"/>
              </a:rPr>
              <a:t>Table Cricket</a:t>
            </a:r>
          </a:p>
          <a:p>
            <a:pPr algn="ctr" fontAlgn="ctr"/>
            <a:r>
              <a:rPr lang="en-GB" sz="1000" i="1" dirty="0">
                <a:latin typeface="Open Sans"/>
              </a:rPr>
              <a:t>Wheelchair basketball</a:t>
            </a:r>
          </a:p>
          <a:p>
            <a:pPr algn="ctr" fontAlgn="ctr"/>
            <a:r>
              <a:rPr lang="en-GB" sz="1000" i="1" dirty="0">
                <a:latin typeface="Open Sans"/>
              </a:rPr>
              <a:t>Wheelchair Rugby</a:t>
            </a:r>
          </a:p>
        </p:txBody>
      </p:sp>
      <p:sp>
        <p:nvSpPr>
          <p:cNvPr id="96" name="TextBox 95"/>
          <p:cNvSpPr txBox="1">
            <a:spLocks/>
          </p:cNvSpPr>
          <p:nvPr/>
        </p:nvSpPr>
        <p:spPr>
          <a:xfrm>
            <a:off x="8130659" y="12453619"/>
            <a:ext cx="147153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INDIVIDUAL SPORTS</a:t>
            </a:r>
          </a:p>
          <a:p>
            <a:pPr algn="ctr" fontAlgn="ctr"/>
            <a:r>
              <a:rPr lang="en-GB" sz="1000" i="1" dirty="0"/>
              <a:t>Boxing</a:t>
            </a:r>
          </a:p>
          <a:p>
            <a:pPr algn="ctr" fontAlgn="ctr"/>
            <a:r>
              <a:rPr lang="en-GB" sz="1000" i="1" dirty="0"/>
              <a:t>Athletics</a:t>
            </a:r>
          </a:p>
          <a:p>
            <a:pPr algn="ctr" fontAlgn="ctr"/>
            <a:r>
              <a:rPr lang="en-GB" sz="1000" i="1" dirty="0"/>
              <a:t>Canoeing</a:t>
            </a:r>
          </a:p>
          <a:p>
            <a:pPr algn="ctr" fontAlgn="ctr"/>
            <a:r>
              <a:rPr lang="en-GB" sz="1000" i="1" dirty="0"/>
              <a:t>Cycling</a:t>
            </a:r>
          </a:p>
          <a:p>
            <a:pPr algn="ctr" fontAlgn="ctr"/>
            <a:r>
              <a:rPr lang="en-GB" sz="1000" i="1" dirty="0"/>
              <a:t>Diving</a:t>
            </a:r>
          </a:p>
          <a:p>
            <a:pPr algn="ctr" fontAlgn="ctr"/>
            <a:r>
              <a:rPr lang="en-GB" sz="1000" i="1" dirty="0"/>
              <a:t>Gold</a:t>
            </a:r>
          </a:p>
          <a:p>
            <a:pPr algn="ctr" fontAlgn="ctr"/>
            <a:r>
              <a:rPr lang="en-GB" sz="1000" i="1" dirty="0"/>
              <a:t>Gymnastics</a:t>
            </a:r>
          </a:p>
          <a:p>
            <a:pPr algn="ctr" fontAlgn="ctr"/>
            <a:r>
              <a:rPr lang="en-GB" sz="1000" i="1" dirty="0"/>
              <a:t>Equestrian</a:t>
            </a:r>
          </a:p>
          <a:p>
            <a:pPr algn="ctr" fontAlgn="ctr"/>
            <a:r>
              <a:rPr lang="en-GB" sz="1000" i="1" dirty="0"/>
              <a:t>Kayaking</a:t>
            </a:r>
          </a:p>
          <a:p>
            <a:pPr algn="ctr" fontAlgn="ctr"/>
            <a:r>
              <a:rPr lang="en-GB" sz="1000" i="1" dirty="0"/>
              <a:t>Rock climbing</a:t>
            </a:r>
          </a:p>
          <a:p>
            <a:pPr algn="ctr" fontAlgn="ctr"/>
            <a:r>
              <a:rPr lang="en-GB" sz="1000" i="1" dirty="0"/>
              <a:t>Sculling</a:t>
            </a:r>
          </a:p>
          <a:p>
            <a:pPr algn="ctr" fontAlgn="ctr"/>
            <a:r>
              <a:rPr lang="en-GB" sz="1000" i="1" dirty="0"/>
              <a:t>Skiing</a:t>
            </a:r>
          </a:p>
          <a:p>
            <a:pPr algn="ctr" fontAlgn="ctr"/>
            <a:r>
              <a:rPr lang="en-GB" sz="1000" i="1" dirty="0"/>
              <a:t>Snowboarding</a:t>
            </a:r>
          </a:p>
          <a:p>
            <a:pPr algn="ctr" fontAlgn="ctr"/>
            <a:r>
              <a:rPr lang="en-GB" sz="1000" i="1" dirty="0"/>
              <a:t>Trampolining</a:t>
            </a:r>
          </a:p>
          <a:p>
            <a:pPr algn="ctr" fontAlgn="ctr"/>
            <a:r>
              <a:rPr lang="en-GB" sz="1000" i="1" dirty="0"/>
              <a:t>Boccia </a:t>
            </a:r>
          </a:p>
          <a:p>
            <a:pPr algn="ctr" fontAlgn="ctr"/>
            <a:r>
              <a:rPr lang="en-GB" sz="1000" i="1" dirty="0"/>
              <a:t>Polybat</a:t>
            </a:r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7943487" y="10505872"/>
            <a:ext cx="534389" cy="1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7931131" y="13437465"/>
            <a:ext cx="534389" cy="1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7352512" y="14440318"/>
            <a:ext cx="518330" cy="1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>
            <a:spLocks/>
          </p:cNvSpPr>
          <p:nvPr/>
        </p:nvSpPr>
        <p:spPr>
          <a:xfrm>
            <a:off x="6233192" y="13924940"/>
            <a:ext cx="145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SKILLS MARKED OUT OF 20</a:t>
            </a:r>
            <a:endParaRPr lang="en-GB" sz="1400" i="1" dirty="0">
              <a:solidFill>
                <a:srgbClr val="7030A0"/>
              </a:solidFill>
              <a:uFillTx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1766848" y="13801344"/>
            <a:ext cx="0" cy="440255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279837" y="12970163"/>
            <a:ext cx="5446" cy="369516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TextBox 132"/>
          <p:cNvSpPr txBox="1">
            <a:spLocks/>
          </p:cNvSpPr>
          <p:nvPr/>
        </p:nvSpPr>
        <p:spPr>
          <a:xfrm>
            <a:off x="792342" y="14070987"/>
            <a:ext cx="4586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 err="1"/>
              <a:t>Musculo</a:t>
            </a:r>
            <a:r>
              <a:rPr lang="en-GB" sz="1400" b="1" dirty="0"/>
              <a:t>-skeletal system</a:t>
            </a:r>
          </a:p>
          <a:p>
            <a:pPr algn="ctr" fontAlgn="ctr"/>
            <a:r>
              <a:rPr lang="en-GB" sz="1400" i="1" dirty="0"/>
              <a:t>Structure / Function / Location / Types / Fibres / Classification / Movement / Tissue / Characteristics </a:t>
            </a:r>
            <a:endParaRPr lang="en-GB" sz="1400" i="1" dirty="0">
              <a:uFillTx/>
              <a:latin typeface="Open Sans"/>
            </a:endParaRPr>
          </a:p>
        </p:txBody>
      </p:sp>
      <p:sp>
        <p:nvSpPr>
          <p:cNvPr id="134" name="TextBox 133"/>
          <p:cNvSpPr txBox="1">
            <a:spLocks/>
          </p:cNvSpPr>
          <p:nvPr/>
        </p:nvSpPr>
        <p:spPr>
          <a:xfrm>
            <a:off x="708845" y="12444511"/>
            <a:ext cx="3615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Cardio-respiratory system</a:t>
            </a:r>
          </a:p>
          <a:p>
            <a:pPr algn="ctr" fontAlgn="ctr"/>
            <a:r>
              <a:rPr lang="en-GB" sz="1400" i="1" dirty="0"/>
              <a:t>Structure / Function / Location  / Classification </a:t>
            </a:r>
          </a:p>
          <a:p>
            <a:pPr algn="ctr" fontAlgn="ctr"/>
            <a:r>
              <a:rPr lang="en-GB" sz="1400" i="1" dirty="0"/>
              <a:t>Mechanisms / Composition / Characteristics</a:t>
            </a:r>
            <a:endParaRPr lang="en-GB" sz="1400" i="1" dirty="0">
              <a:uFillTx/>
              <a:latin typeface="Open Sans"/>
            </a:endParaRPr>
          </a:p>
        </p:txBody>
      </p:sp>
      <p:sp>
        <p:nvSpPr>
          <p:cNvPr id="135" name="TextBox 134"/>
          <p:cNvSpPr txBox="1">
            <a:spLocks/>
          </p:cNvSpPr>
          <p:nvPr/>
        </p:nvSpPr>
        <p:spPr>
          <a:xfrm>
            <a:off x="4682090" y="12472492"/>
            <a:ext cx="207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Anaerobic and </a:t>
            </a:r>
          </a:p>
          <a:p>
            <a:pPr algn="ctr" fontAlgn="ctr"/>
            <a:r>
              <a:rPr lang="en-GB" sz="1400" b="1" dirty="0"/>
              <a:t>aerobic exercise </a:t>
            </a:r>
          </a:p>
        </p:txBody>
      </p:sp>
      <p:cxnSp>
        <p:nvCxnSpPr>
          <p:cNvPr id="137" name="Straight Connector 136"/>
          <p:cNvCxnSpPr/>
          <p:nvPr/>
        </p:nvCxnSpPr>
        <p:spPr>
          <a:xfrm flipV="1">
            <a:off x="6424202" y="12717768"/>
            <a:ext cx="518330" cy="1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8" name="TextBox 137"/>
          <p:cNvSpPr txBox="1">
            <a:spLocks/>
          </p:cNvSpPr>
          <p:nvPr/>
        </p:nvSpPr>
        <p:spPr>
          <a:xfrm>
            <a:off x="4656455" y="11559114"/>
            <a:ext cx="2073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Effects of exercise</a:t>
            </a:r>
          </a:p>
          <a:p>
            <a:pPr algn="ctr" fontAlgn="ctr"/>
            <a:r>
              <a:rPr lang="en-GB" sz="1400" i="1" dirty="0"/>
              <a:t>Long and short term effects </a:t>
            </a:r>
          </a:p>
        </p:txBody>
      </p:sp>
      <p:cxnSp>
        <p:nvCxnSpPr>
          <p:cNvPr id="139" name="Straight Connector 138"/>
          <p:cNvCxnSpPr/>
          <p:nvPr/>
        </p:nvCxnSpPr>
        <p:spPr>
          <a:xfrm flipV="1">
            <a:off x="6473736" y="11986338"/>
            <a:ext cx="518330" cy="1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4" name="TextBox 143"/>
          <p:cNvSpPr txBox="1">
            <a:spLocks/>
          </p:cNvSpPr>
          <p:nvPr/>
        </p:nvSpPr>
        <p:spPr>
          <a:xfrm>
            <a:off x="813076" y="11535909"/>
            <a:ext cx="2073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Lever System</a:t>
            </a:r>
          </a:p>
          <a:p>
            <a:pPr algn="ctr" fontAlgn="ctr"/>
            <a:r>
              <a:rPr lang="en-GB" sz="1400" b="1" dirty="0"/>
              <a:t>1</a:t>
            </a:r>
            <a:r>
              <a:rPr lang="en-GB" sz="1400" b="1" baseline="30000" dirty="0"/>
              <a:t>st</a:t>
            </a:r>
            <a:r>
              <a:rPr lang="en-GB" sz="1400" b="1" dirty="0"/>
              <a:t> , 2</a:t>
            </a:r>
            <a:r>
              <a:rPr lang="en-GB" sz="1400" b="1" baseline="30000" dirty="0"/>
              <a:t>nd</a:t>
            </a:r>
            <a:r>
              <a:rPr lang="en-GB" sz="1400" b="1" dirty="0"/>
              <a:t> 3</a:t>
            </a:r>
            <a:r>
              <a:rPr lang="en-GB" sz="1400" b="1" baseline="30000" dirty="0"/>
              <a:t>rd</a:t>
            </a:r>
            <a:r>
              <a:rPr lang="en-GB" sz="1400" b="1" dirty="0"/>
              <a:t> – Mechanical advantage</a:t>
            </a:r>
          </a:p>
        </p:txBody>
      </p:sp>
      <p:sp>
        <p:nvSpPr>
          <p:cNvPr id="145" name="TextBox 144"/>
          <p:cNvSpPr txBox="1">
            <a:spLocks/>
          </p:cNvSpPr>
          <p:nvPr/>
        </p:nvSpPr>
        <p:spPr>
          <a:xfrm>
            <a:off x="740232" y="9878242"/>
            <a:ext cx="207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Planes of </a:t>
            </a:r>
          </a:p>
          <a:p>
            <a:pPr algn="ctr" fontAlgn="ctr"/>
            <a:r>
              <a:rPr lang="en-GB" sz="1400" b="1" dirty="0"/>
              <a:t>movement</a:t>
            </a:r>
          </a:p>
        </p:txBody>
      </p:sp>
      <p:sp>
        <p:nvSpPr>
          <p:cNvPr id="146" name="TextBox 145"/>
          <p:cNvSpPr txBox="1">
            <a:spLocks/>
          </p:cNvSpPr>
          <p:nvPr/>
        </p:nvSpPr>
        <p:spPr>
          <a:xfrm>
            <a:off x="3626666" y="10303717"/>
            <a:ext cx="207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Axes of movement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5689809" y="10282570"/>
            <a:ext cx="0" cy="571446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366715" y="10332343"/>
            <a:ext cx="0" cy="571446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1806929" y="11040782"/>
            <a:ext cx="0" cy="440255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0" name="TextBox 149"/>
          <p:cNvSpPr txBox="1">
            <a:spLocks/>
          </p:cNvSpPr>
          <p:nvPr/>
        </p:nvSpPr>
        <p:spPr>
          <a:xfrm>
            <a:off x="895731" y="9416743"/>
            <a:ext cx="207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Components of fitness</a:t>
            </a:r>
          </a:p>
        </p:txBody>
      </p:sp>
      <p:sp>
        <p:nvSpPr>
          <p:cNvPr id="151" name="TextBox 150"/>
          <p:cNvSpPr txBox="1">
            <a:spLocks/>
          </p:cNvSpPr>
          <p:nvPr/>
        </p:nvSpPr>
        <p:spPr>
          <a:xfrm>
            <a:off x="869942" y="8898616"/>
            <a:ext cx="207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Fitness tests</a:t>
            </a:r>
          </a:p>
        </p:txBody>
      </p:sp>
      <p:sp>
        <p:nvSpPr>
          <p:cNvPr id="152" name="TextBox 151"/>
          <p:cNvSpPr txBox="1">
            <a:spLocks/>
          </p:cNvSpPr>
          <p:nvPr/>
        </p:nvSpPr>
        <p:spPr>
          <a:xfrm>
            <a:off x="4089474" y="8938585"/>
            <a:ext cx="207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Principles of </a:t>
            </a:r>
          </a:p>
          <a:p>
            <a:pPr algn="ctr" fontAlgn="ctr"/>
            <a:r>
              <a:rPr lang="en-GB" sz="1400" b="1" dirty="0"/>
              <a:t>training</a:t>
            </a:r>
          </a:p>
        </p:txBody>
      </p:sp>
      <p:sp>
        <p:nvSpPr>
          <p:cNvPr id="153" name="TextBox 152"/>
          <p:cNvSpPr txBox="1">
            <a:spLocks/>
          </p:cNvSpPr>
          <p:nvPr/>
        </p:nvSpPr>
        <p:spPr>
          <a:xfrm>
            <a:off x="418162" y="6146656"/>
            <a:ext cx="207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endParaRPr lang="en-GB" sz="1400" b="1" dirty="0"/>
          </a:p>
        </p:txBody>
      </p:sp>
      <p:sp>
        <p:nvSpPr>
          <p:cNvPr id="154" name="TextBox 153"/>
          <p:cNvSpPr txBox="1">
            <a:spLocks/>
          </p:cNvSpPr>
          <p:nvPr/>
        </p:nvSpPr>
        <p:spPr>
          <a:xfrm>
            <a:off x="2296106" y="8934526"/>
            <a:ext cx="207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Methods of Training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033" y="11185875"/>
            <a:ext cx="749781" cy="5510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48089" y="9660275"/>
            <a:ext cx="934479" cy="739255"/>
          </a:xfrm>
          <a:prstGeom prst="rect">
            <a:avLst/>
          </a:prstGeom>
        </p:spPr>
      </p:pic>
      <p:cxnSp>
        <p:nvCxnSpPr>
          <p:cNvPr id="155" name="Straight Connector 154"/>
          <p:cNvCxnSpPr/>
          <p:nvPr/>
        </p:nvCxnSpPr>
        <p:spPr>
          <a:xfrm flipH="1">
            <a:off x="723419" y="9495905"/>
            <a:ext cx="585374" cy="4120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1974204" y="8604813"/>
            <a:ext cx="0" cy="440255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cxnSpLocks/>
          </p:cNvCxnSpPr>
          <p:nvPr/>
        </p:nvCxnSpPr>
        <p:spPr>
          <a:xfrm flipV="1">
            <a:off x="3167833" y="8614550"/>
            <a:ext cx="315174" cy="347952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497883" y="7739814"/>
            <a:ext cx="0" cy="571446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5280" y="7152876"/>
            <a:ext cx="1380134" cy="7189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33355" y="9930115"/>
            <a:ext cx="1203980" cy="601990"/>
          </a:xfrm>
          <a:prstGeom prst="rect">
            <a:avLst/>
          </a:prstGeom>
        </p:spPr>
      </p:pic>
      <p:sp>
        <p:nvSpPr>
          <p:cNvPr id="170" name="Oval 169"/>
          <p:cNvSpPr>
            <a:spLocks/>
          </p:cNvSpPr>
          <p:nvPr/>
        </p:nvSpPr>
        <p:spPr>
          <a:xfrm>
            <a:off x="7287963" y="5878483"/>
            <a:ext cx="1214980" cy="13048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69" name="Oval 168"/>
          <p:cNvSpPr>
            <a:spLocks/>
          </p:cNvSpPr>
          <p:nvPr/>
        </p:nvSpPr>
        <p:spPr>
          <a:xfrm>
            <a:off x="7486012" y="606954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68" name="TextBox 167"/>
          <p:cNvSpPr txBox="1">
            <a:spLocks/>
          </p:cNvSpPr>
          <p:nvPr/>
        </p:nvSpPr>
        <p:spPr>
          <a:xfrm>
            <a:off x="7505749" y="6038745"/>
            <a:ext cx="84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END</a:t>
            </a:r>
            <a:r>
              <a:rPr lang="en-US" sz="1200" b="1" dirty="0">
                <a:uFillTx/>
              </a:rPr>
              <a:t> </a:t>
            </a:r>
          </a:p>
          <a:p>
            <a:pPr algn="ctr"/>
            <a:r>
              <a:rPr lang="en-US" sz="1200" b="1" dirty="0">
                <a:uFillTx/>
              </a:rPr>
              <a:t>OF YEAR</a:t>
            </a:r>
          </a:p>
        </p:txBody>
      </p:sp>
      <p:sp>
        <p:nvSpPr>
          <p:cNvPr id="167" name="TextBox 166"/>
          <p:cNvSpPr txBox="1">
            <a:spLocks/>
          </p:cNvSpPr>
          <p:nvPr/>
        </p:nvSpPr>
        <p:spPr>
          <a:xfrm>
            <a:off x="7481790" y="6346426"/>
            <a:ext cx="84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uFillTx/>
              </a:rPr>
              <a:t>10</a:t>
            </a:r>
          </a:p>
        </p:txBody>
      </p:sp>
      <p:sp>
        <p:nvSpPr>
          <p:cNvPr id="171" name="TextBox 170"/>
          <p:cNvSpPr txBox="1">
            <a:spLocks/>
          </p:cNvSpPr>
          <p:nvPr/>
        </p:nvSpPr>
        <p:spPr>
          <a:xfrm>
            <a:off x="2471890" y="15896177"/>
            <a:ext cx="1956630" cy="307777"/>
          </a:xfrm>
          <a:prstGeom prst="rect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Paper 1</a:t>
            </a:r>
          </a:p>
        </p:txBody>
      </p:sp>
      <p:sp>
        <p:nvSpPr>
          <p:cNvPr id="224" name="Oval 223"/>
          <p:cNvSpPr>
            <a:spLocks/>
          </p:cNvSpPr>
          <p:nvPr/>
        </p:nvSpPr>
        <p:spPr>
          <a:xfrm>
            <a:off x="1366715" y="15196181"/>
            <a:ext cx="1214980" cy="13048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25" name="Oval 224"/>
          <p:cNvSpPr>
            <a:spLocks/>
          </p:cNvSpPr>
          <p:nvPr/>
        </p:nvSpPr>
        <p:spPr>
          <a:xfrm>
            <a:off x="1557102" y="1538373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6" name="TextBox 85"/>
          <p:cNvSpPr txBox="1">
            <a:spLocks/>
          </p:cNvSpPr>
          <p:nvPr/>
        </p:nvSpPr>
        <p:spPr>
          <a:xfrm>
            <a:off x="1564396" y="15642024"/>
            <a:ext cx="819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uFillTx/>
              </a:rPr>
              <a:t>10</a:t>
            </a:r>
          </a:p>
        </p:txBody>
      </p:sp>
      <p:sp>
        <p:nvSpPr>
          <p:cNvPr id="61" name="TextBox 60"/>
          <p:cNvSpPr txBox="1">
            <a:spLocks/>
          </p:cNvSpPr>
          <p:nvPr/>
        </p:nvSpPr>
        <p:spPr>
          <a:xfrm>
            <a:off x="1573621" y="15393151"/>
            <a:ext cx="84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uFillTx/>
              </a:rPr>
              <a:t>START </a:t>
            </a:r>
          </a:p>
          <a:p>
            <a:pPr algn="ctr"/>
            <a:r>
              <a:rPr lang="en-US" sz="1200" b="1" dirty="0">
                <a:uFillTx/>
              </a:rPr>
              <a:t>OF YEAR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50615"/>
              </p:ext>
            </p:extLst>
          </p:nvPr>
        </p:nvGraphicFramePr>
        <p:xfrm>
          <a:off x="3607393" y="2211788"/>
          <a:ext cx="5448153" cy="38709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50499">
                  <a:extLst>
                    <a:ext uri="{9D8B030D-6E8A-4147-A177-3AD203B41FA5}">
                      <a16:colId xmlns:a16="http://schemas.microsoft.com/office/drawing/2014/main" val="3018535872"/>
                    </a:ext>
                  </a:extLst>
                </a:gridCol>
                <a:gridCol w="2320096">
                  <a:extLst>
                    <a:ext uri="{9D8B030D-6E8A-4147-A177-3AD203B41FA5}">
                      <a16:colId xmlns:a16="http://schemas.microsoft.com/office/drawing/2014/main" val="507342779"/>
                    </a:ext>
                  </a:extLst>
                </a:gridCol>
                <a:gridCol w="1377558">
                  <a:extLst>
                    <a:ext uri="{9D8B030D-6E8A-4147-A177-3AD203B41FA5}">
                      <a16:colId xmlns:a16="http://schemas.microsoft.com/office/drawing/2014/main" val="700603580"/>
                    </a:ext>
                  </a:extLst>
                </a:gridCol>
              </a:tblGrid>
              <a:tr h="29564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COMPONENTS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="1" dirty="0"/>
                        <a:t>DETAIL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54779"/>
                  </a:ext>
                </a:extLst>
              </a:tr>
              <a:tr h="2230809">
                <a:tc>
                  <a:txBody>
                    <a:bodyPr/>
                    <a:lstStyle/>
                    <a:p>
                      <a:r>
                        <a:rPr lang="en-GB" sz="1000" b="1" dirty="0"/>
                        <a:t>Paper 1</a:t>
                      </a:r>
                    </a:p>
                    <a:p>
                      <a:endParaRPr lang="en-GB" sz="1000" dirty="0"/>
                    </a:p>
                    <a:p>
                      <a:r>
                        <a:rPr lang="en-GB" sz="1000" dirty="0"/>
                        <a:t>Section 1 – Applied Anatomy</a:t>
                      </a:r>
                      <a:r>
                        <a:rPr lang="en-GB" sz="1000" baseline="0" dirty="0"/>
                        <a:t> and Physiology</a:t>
                      </a:r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r>
                        <a:rPr lang="en-GB" sz="1000" b="0" baseline="0" dirty="0"/>
                        <a:t>Section 2 – Physical Training</a:t>
                      </a:r>
                    </a:p>
                    <a:p>
                      <a:endParaRPr lang="en-GB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Structure</a:t>
                      </a:r>
                      <a:r>
                        <a:rPr lang="en-GB" sz="1000" baseline="0" dirty="0"/>
                        <a:t> and function of the Skeletal System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Structure and function of the muscular system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Movement analysis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The cardio – vascular system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The respiratory system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The effects of exercise on the body system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000" b="0" baseline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Components of fitness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Applying the principles of training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Preventing injury in physical activity and training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hour exam – 60 marks</a:t>
                      </a:r>
                      <a:r>
                        <a:rPr lang="en-GB" sz="1000" baseline="0" dirty="0"/>
                        <a:t> </a:t>
                      </a:r>
                      <a:endParaRPr lang="en-GB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36291"/>
                  </a:ext>
                </a:extLst>
              </a:tr>
              <a:tr h="847059">
                <a:tc>
                  <a:txBody>
                    <a:bodyPr/>
                    <a:lstStyle/>
                    <a:p>
                      <a:r>
                        <a:rPr lang="en-GB" sz="1000" b="0" dirty="0"/>
                        <a:t>Coursework</a:t>
                      </a:r>
                      <a:r>
                        <a:rPr lang="en-GB" sz="1000" b="0" baseline="0" dirty="0"/>
                        <a:t> - AEP</a:t>
                      </a:r>
                      <a:endParaRPr lang="en-GB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Evaluate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Analyse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Overview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Assessment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Movement Analysis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Action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20 marks </a:t>
                      </a:r>
                    </a:p>
                    <a:p>
                      <a:r>
                        <a:rPr lang="en-GB" sz="1000" b="0" dirty="0"/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496053"/>
                  </a:ext>
                </a:extLst>
              </a:tr>
            </a:tbl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361435" y="2329772"/>
            <a:ext cx="3075900" cy="31293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b="1" dirty="0">
                <a:solidFill>
                  <a:schemeClr val="tx1"/>
                </a:solidFill>
              </a:rPr>
              <a:t>Careers in Sport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Teaching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Sports scientist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Physiotherapist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Sports coach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Sports development officer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Personal trainer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Sports psychologist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Sports analyst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Sports journalist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Sports masseuse 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H="1" flipV="1">
            <a:off x="6724851" y="8531858"/>
            <a:ext cx="238443" cy="326818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TextBox 104"/>
          <p:cNvSpPr txBox="1">
            <a:spLocks/>
          </p:cNvSpPr>
          <p:nvPr/>
        </p:nvSpPr>
        <p:spPr>
          <a:xfrm>
            <a:off x="5774153" y="8847117"/>
            <a:ext cx="207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Warm – up / cool down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 flipV="1">
            <a:off x="1002509" y="7845568"/>
            <a:ext cx="238288" cy="309267"/>
          </a:xfrm>
          <a:prstGeom prst="rect">
            <a:avLst/>
          </a:prstGeom>
        </p:spPr>
      </p:pic>
      <p:sp>
        <p:nvSpPr>
          <p:cNvPr id="108" name="TextBox 107"/>
          <p:cNvSpPr txBox="1">
            <a:spLocks/>
          </p:cNvSpPr>
          <p:nvPr/>
        </p:nvSpPr>
        <p:spPr>
          <a:xfrm>
            <a:off x="3870737" y="6826696"/>
            <a:ext cx="2953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Beginning Coursework – AEP</a:t>
            </a:r>
          </a:p>
          <a:p>
            <a:pPr algn="ctr" fontAlgn="ctr"/>
            <a:r>
              <a:rPr lang="en-GB" sz="1400" b="1" dirty="0"/>
              <a:t>Introduction.</a:t>
            </a:r>
          </a:p>
          <a:p>
            <a:pPr algn="ctr" fontAlgn="ctr"/>
            <a:r>
              <a:rPr lang="en-GB" sz="1400" b="1" dirty="0"/>
              <a:t>Overview</a:t>
            </a:r>
          </a:p>
          <a:p>
            <a:pPr algn="ctr" fontAlgn="ctr"/>
            <a:r>
              <a:rPr lang="en-GB" sz="1400" b="1" dirty="0"/>
              <a:t>Evaluation</a:t>
            </a:r>
          </a:p>
        </p:txBody>
      </p:sp>
      <p:sp>
        <p:nvSpPr>
          <p:cNvPr id="109" name="TextBox 108"/>
          <p:cNvSpPr txBox="1">
            <a:spLocks/>
          </p:cNvSpPr>
          <p:nvPr/>
        </p:nvSpPr>
        <p:spPr>
          <a:xfrm>
            <a:off x="227055" y="7026029"/>
            <a:ext cx="2324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Preventing Injury</a:t>
            </a:r>
          </a:p>
          <a:p>
            <a:pPr algn="ctr" fontAlgn="ctr"/>
            <a:r>
              <a:rPr lang="en-GB" sz="1400" b="1" dirty="0"/>
              <a:t>PPE</a:t>
            </a:r>
          </a:p>
          <a:p>
            <a:pPr algn="ctr" fontAlgn="ctr"/>
            <a:r>
              <a:rPr lang="en-GB" sz="1400" b="1" dirty="0"/>
              <a:t>Risk Assessment</a:t>
            </a:r>
          </a:p>
        </p:txBody>
      </p:sp>
      <p:cxnSp>
        <p:nvCxnSpPr>
          <p:cNvPr id="110" name="Straight Connector 109"/>
          <p:cNvCxnSpPr/>
          <p:nvPr/>
        </p:nvCxnSpPr>
        <p:spPr>
          <a:xfrm flipH="1" flipV="1">
            <a:off x="5155634" y="8416889"/>
            <a:ext cx="39526" cy="498946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7641C03B-A99E-7844-B18F-7A1FF10390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1" y="440165"/>
            <a:ext cx="1383817" cy="17877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/>
          <p:cNvSpPr>
            <a:spLocks/>
          </p:cNvSpPr>
          <p:nvPr/>
        </p:nvSpPr>
        <p:spPr>
          <a:xfrm>
            <a:off x="4060" y="1"/>
            <a:ext cx="9716203" cy="17640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30093" y="487875"/>
            <a:ext cx="9366739" cy="16874963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ctr"/>
            <a:endParaRPr lang="en-GB" sz="1400" b="1" dirty="0">
              <a:solidFill>
                <a:srgbClr val="000000"/>
              </a:solidFill>
            </a:endParaRPr>
          </a:p>
        </p:txBody>
      </p:sp>
      <p:pic>
        <p:nvPicPr>
          <p:cNvPr id="75" name="Picture 74" descr="A group of people jumping in the air  Description automatically generat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1211" y="8711158"/>
            <a:ext cx="2179019" cy="1079100"/>
          </a:xfrm>
          <a:prstGeom prst="rect">
            <a:avLst/>
          </a:prstGeom>
        </p:spPr>
      </p:pic>
      <p:pic>
        <p:nvPicPr>
          <p:cNvPr id="72" name="Picture 71" descr="A bowl of fruit and vegetables  Description automatically generate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1890" y="6011281"/>
            <a:ext cx="1538446" cy="679965"/>
          </a:xfrm>
          <a:prstGeom prst="rect">
            <a:avLst/>
          </a:prstGeom>
        </p:spPr>
      </p:pic>
      <p:pic>
        <p:nvPicPr>
          <p:cNvPr id="64" name="Picture 63" descr="A close up of a device  Description automatically generate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93134" y="7276897"/>
            <a:ext cx="947104" cy="946473"/>
          </a:xfrm>
          <a:prstGeom prst="rect">
            <a:avLst/>
          </a:prstGeom>
        </p:spPr>
      </p:pic>
      <p:pic>
        <p:nvPicPr>
          <p:cNvPr id="45" name="Picture 44" descr="A picture containing table, room  Description automatically generated"/>
          <p:cNvPicPr>
            <a:picLocks noChangeAspect="1"/>
          </p:cNvPicPr>
          <p:nvPr/>
        </p:nvPicPr>
        <p:blipFill rotWithShape="1">
          <a:blip r:embed="rId6" cstate="print"/>
          <a:srcRect t="22141" b="23064"/>
          <a:stretch/>
        </p:blipFill>
        <p:spPr>
          <a:xfrm>
            <a:off x="2419368" y="16052251"/>
            <a:ext cx="1936919" cy="1061335"/>
          </a:xfrm>
          <a:prstGeom prst="rect">
            <a:avLst/>
          </a:prstGeom>
        </p:spPr>
      </p:pic>
      <p:pic>
        <p:nvPicPr>
          <p:cNvPr id="19" name="Picture 18" descr="A bicycle leaning against a wall  Description automatically generated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7153" y="12193782"/>
            <a:ext cx="1064402" cy="7009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1435" y="5904009"/>
            <a:ext cx="8438177" cy="10205446"/>
            <a:chOff x="348317" y="5912265"/>
            <a:chExt cx="8438177" cy="10205446"/>
          </a:xfrm>
          <a:solidFill>
            <a:schemeClr val="accent6">
              <a:lumMod val="75000"/>
            </a:schemeClr>
          </a:solidFill>
        </p:grpSpPr>
        <p:grpSp>
          <p:nvGrpSpPr>
            <p:cNvPr id="2" name="Group 1"/>
            <p:cNvGrpSpPr/>
            <p:nvPr/>
          </p:nvGrpSpPr>
          <p:grpSpPr>
            <a:xfrm>
              <a:off x="398673" y="5912265"/>
              <a:ext cx="8387821" cy="10205446"/>
              <a:chOff x="398673" y="5912265"/>
              <a:chExt cx="8387821" cy="10205446"/>
            </a:xfrm>
            <a:grpFill/>
          </p:grpSpPr>
          <p:sp>
            <p:nvSpPr>
              <p:cNvPr id="140" name="Block Arc 139"/>
              <p:cNvSpPr>
                <a:spLocks/>
              </p:cNvSpPr>
              <p:nvPr/>
            </p:nvSpPr>
            <p:spPr>
              <a:xfrm rot="5400000" flipH="1">
                <a:off x="4531959" y="11033225"/>
                <a:ext cx="3306264" cy="2459385"/>
              </a:xfrm>
              <a:prstGeom prst="blockArc">
                <a:avLst>
                  <a:gd name="adj1" fmla="val 10800003"/>
                  <a:gd name="adj2" fmla="val 1484"/>
                  <a:gd name="adj3" fmla="val 25755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141" name="Rectangle 140"/>
              <p:cNvSpPr>
                <a:spLocks/>
              </p:cNvSpPr>
              <p:nvPr/>
            </p:nvSpPr>
            <p:spPr>
              <a:xfrm>
                <a:off x="1431661" y="13247767"/>
                <a:ext cx="4954179" cy="663359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id="142" name="Rectangle 141"/>
              <p:cNvSpPr>
                <a:spLocks/>
              </p:cNvSpPr>
              <p:nvPr/>
            </p:nvSpPr>
            <p:spPr>
              <a:xfrm>
                <a:off x="1451246" y="10617082"/>
                <a:ext cx="4934594" cy="61391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id="103" name="Rectangle 140"/>
              <p:cNvSpPr>
                <a:spLocks/>
              </p:cNvSpPr>
              <p:nvPr/>
            </p:nvSpPr>
            <p:spPr>
              <a:xfrm>
                <a:off x="1441453" y="15454352"/>
                <a:ext cx="4954179" cy="663359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id="163" name="Block Arc 162"/>
              <p:cNvSpPr>
                <a:spLocks/>
              </p:cNvSpPr>
              <p:nvPr/>
            </p:nvSpPr>
            <p:spPr>
              <a:xfrm rot="5400000" flipH="1" flipV="1">
                <a:off x="6256091" y="6138736"/>
                <a:ext cx="2756874" cy="2303932"/>
              </a:xfrm>
              <a:prstGeom prst="blockArc">
                <a:avLst>
                  <a:gd name="adj1" fmla="val 10800003"/>
                  <a:gd name="adj2" fmla="val 1484"/>
                  <a:gd name="adj3" fmla="val 25755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uFillTx/>
                </a:endParaRPr>
              </a:p>
            </p:txBody>
          </p:sp>
          <p:sp>
            <p:nvSpPr>
              <p:cNvPr id="136" name="Block Arc 135"/>
              <p:cNvSpPr>
                <a:spLocks/>
              </p:cNvSpPr>
              <p:nvPr/>
            </p:nvSpPr>
            <p:spPr>
              <a:xfrm rot="16200000">
                <a:off x="87997" y="13559433"/>
                <a:ext cx="2850653" cy="2229301"/>
              </a:xfrm>
              <a:prstGeom prst="blockArc">
                <a:avLst>
                  <a:gd name="adj1" fmla="val 10726998"/>
                  <a:gd name="adj2" fmla="val 263439"/>
                  <a:gd name="adj3" fmla="val 28511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uFillTx/>
                </a:endParaRPr>
              </a:p>
            </p:txBody>
          </p:sp>
        </p:grpSp>
        <p:sp>
          <p:nvSpPr>
            <p:cNvPr id="143" name="Block Arc 142"/>
            <p:cNvSpPr>
              <a:spLocks/>
            </p:cNvSpPr>
            <p:nvPr/>
          </p:nvSpPr>
          <p:spPr>
            <a:xfrm rot="16200000">
              <a:off x="-116366" y="8533255"/>
              <a:ext cx="3169124" cy="2239758"/>
            </a:xfrm>
            <a:prstGeom prst="blockArc">
              <a:avLst>
                <a:gd name="adj1" fmla="val 10800000"/>
                <a:gd name="adj2" fmla="val 156513"/>
                <a:gd name="adj3" fmla="val 2821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215" name="Rectangle 214"/>
            <p:cNvSpPr>
              <a:spLocks/>
            </p:cNvSpPr>
            <p:nvPr/>
          </p:nvSpPr>
          <p:spPr>
            <a:xfrm>
              <a:off x="1456783" y="8069599"/>
              <a:ext cx="6366586" cy="6270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93" name="Rectangle 92"/>
            <p:cNvSpPr>
              <a:spLocks/>
            </p:cNvSpPr>
            <p:nvPr/>
          </p:nvSpPr>
          <p:spPr>
            <a:xfrm rot="16200000">
              <a:off x="3980939" y="11730928"/>
              <a:ext cx="7894213" cy="60059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</p:grpSp>
      <p:sp>
        <p:nvSpPr>
          <p:cNvPr id="178" name="TextBox 177"/>
          <p:cNvSpPr txBox="1">
            <a:spLocks/>
          </p:cNvSpPr>
          <p:nvPr/>
        </p:nvSpPr>
        <p:spPr>
          <a:xfrm>
            <a:off x="6707065" y="16409494"/>
            <a:ext cx="251467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PRACTICAL PERFORMANCE</a:t>
            </a:r>
          </a:p>
          <a:p>
            <a:pPr algn="ctr" fontAlgn="ctr"/>
            <a:r>
              <a:rPr lang="en-GB" sz="1400" i="1" dirty="0"/>
              <a:t>3 Practical activities comprising on 1 team sport, 1 individual activity and 1 of either option.</a:t>
            </a:r>
            <a:endParaRPr lang="en-GB" sz="1400" i="1" dirty="0">
              <a:uFillTx/>
              <a:latin typeface="Open Sans"/>
            </a:endParaRPr>
          </a:p>
        </p:txBody>
      </p:sp>
      <p:sp>
        <p:nvSpPr>
          <p:cNvPr id="401" name="TextBox 400"/>
          <p:cNvSpPr txBox="1">
            <a:spLocks/>
          </p:cNvSpPr>
          <p:nvPr/>
        </p:nvSpPr>
        <p:spPr>
          <a:xfrm>
            <a:off x="864112" y="17195499"/>
            <a:ext cx="798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1" dirty="0">
              <a:solidFill>
                <a:schemeClr val="bg1"/>
              </a:solidFill>
              <a:uFillTx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1525263" y="10666691"/>
            <a:ext cx="4172968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uFillTx/>
              </a:rPr>
              <a:t>Sports Psychology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179534" y="15737810"/>
            <a:ext cx="68083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1600" b="1" dirty="0">
                <a:solidFill>
                  <a:schemeClr val="bg1"/>
                </a:solidFill>
                <a:uFillTx/>
                <a:latin typeface="Open Sans"/>
              </a:rPr>
              <a:t> Analysis and evaluation of performance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211497" y="8152596"/>
            <a:ext cx="4848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uFillTx/>
              </a:rPr>
              <a:t> Socio-Cultural Influences</a:t>
            </a:r>
          </a:p>
        </p:txBody>
      </p:sp>
      <p:pic>
        <p:nvPicPr>
          <p:cNvPr id="85" name="Picture 84" descr="A close up of a logo  Description automatically generated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79191" y="8808156"/>
            <a:ext cx="764801" cy="771228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324769" y="770655"/>
            <a:ext cx="689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Pleckgate High School </a:t>
            </a:r>
          </a:p>
          <a:p>
            <a:pPr algn="ctr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GCSE Physical Education-OCR</a:t>
            </a:r>
          </a:p>
        </p:txBody>
      </p:sp>
      <p:sp>
        <p:nvSpPr>
          <p:cNvPr id="11" name="Isosceles Triangle 10"/>
          <p:cNvSpPr/>
          <p:nvPr/>
        </p:nvSpPr>
        <p:spPr>
          <a:xfrm rot="5400000">
            <a:off x="7340754" y="5772427"/>
            <a:ext cx="1114014" cy="9016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>
            <a:spLocks/>
          </p:cNvSpPr>
          <p:nvPr/>
        </p:nvSpPr>
        <p:spPr>
          <a:xfrm rot="16200000">
            <a:off x="4519155" y="11778159"/>
            <a:ext cx="6808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2400" b="1" dirty="0">
                <a:solidFill>
                  <a:schemeClr val="bg1"/>
                </a:solidFill>
                <a:uFillTx/>
                <a:latin typeface="Open Sans"/>
              </a:rPr>
              <a:t> Practical Sport</a:t>
            </a:r>
          </a:p>
        </p:txBody>
      </p:sp>
      <p:sp>
        <p:nvSpPr>
          <p:cNvPr id="95" name="TextBox 94"/>
          <p:cNvSpPr txBox="1">
            <a:spLocks/>
          </p:cNvSpPr>
          <p:nvPr/>
        </p:nvSpPr>
        <p:spPr>
          <a:xfrm>
            <a:off x="8123300" y="8366840"/>
            <a:ext cx="14715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TEAM SPORTS</a:t>
            </a:r>
          </a:p>
          <a:p>
            <a:pPr algn="ctr" fontAlgn="ctr"/>
            <a:r>
              <a:rPr lang="en-GB" sz="1000" i="1" dirty="0"/>
              <a:t>Football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Badminton</a:t>
            </a:r>
          </a:p>
          <a:p>
            <a:pPr algn="ctr" fontAlgn="ctr"/>
            <a:r>
              <a:rPr lang="en-GB" sz="1000" i="1" dirty="0">
                <a:latin typeface="Open Sans"/>
              </a:rPr>
              <a:t>Basketball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Hurling</a:t>
            </a:r>
          </a:p>
          <a:p>
            <a:pPr algn="ctr" fontAlgn="ctr"/>
            <a:r>
              <a:rPr lang="en-GB" sz="1000" i="1" dirty="0">
                <a:latin typeface="Open Sans"/>
              </a:rPr>
              <a:t>Cricket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Dance</a:t>
            </a:r>
          </a:p>
          <a:p>
            <a:pPr algn="ctr" fontAlgn="ctr"/>
            <a:r>
              <a:rPr lang="en-GB" sz="1000" i="1" dirty="0">
                <a:latin typeface="Open Sans"/>
              </a:rPr>
              <a:t>Gaelic Football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Handball</a:t>
            </a:r>
          </a:p>
          <a:p>
            <a:pPr algn="ctr" fontAlgn="ctr"/>
            <a:r>
              <a:rPr lang="en-GB" sz="1000" i="1" dirty="0">
                <a:latin typeface="Open Sans"/>
              </a:rPr>
              <a:t>Hockey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Lacrosse</a:t>
            </a:r>
          </a:p>
          <a:p>
            <a:pPr algn="ctr" fontAlgn="ctr"/>
            <a:r>
              <a:rPr lang="en-GB" sz="1000" i="1" dirty="0">
                <a:latin typeface="Open Sans"/>
              </a:rPr>
              <a:t>Netball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Rowing</a:t>
            </a:r>
          </a:p>
          <a:p>
            <a:pPr algn="ctr" fontAlgn="ctr"/>
            <a:r>
              <a:rPr lang="en-GB" sz="1000" i="1" dirty="0">
                <a:latin typeface="Open Sans"/>
              </a:rPr>
              <a:t>Rugby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Squash</a:t>
            </a:r>
          </a:p>
          <a:p>
            <a:pPr algn="ctr" fontAlgn="ctr"/>
            <a:r>
              <a:rPr lang="en-GB" sz="1000" i="1" dirty="0">
                <a:latin typeface="Open Sans"/>
              </a:rPr>
              <a:t>TT</a:t>
            </a:r>
          </a:p>
          <a:p>
            <a:pPr algn="ctr" fontAlgn="ctr"/>
            <a:r>
              <a:rPr lang="en-GB" sz="1000" i="1" dirty="0">
                <a:uFillTx/>
                <a:latin typeface="Open Sans"/>
              </a:rPr>
              <a:t>Tennis</a:t>
            </a:r>
          </a:p>
          <a:p>
            <a:pPr algn="ctr" fontAlgn="ctr"/>
            <a:r>
              <a:rPr lang="en-GB" sz="1000" i="1" dirty="0">
                <a:latin typeface="Open Sans"/>
              </a:rPr>
              <a:t>Volleyball</a:t>
            </a:r>
          </a:p>
          <a:p>
            <a:pPr algn="ctr" fontAlgn="ctr"/>
            <a:r>
              <a:rPr lang="en-GB" sz="1000" i="1" dirty="0">
                <a:latin typeface="Open Sans"/>
              </a:rPr>
              <a:t>Blind Cricket</a:t>
            </a:r>
          </a:p>
          <a:p>
            <a:pPr algn="ctr" fontAlgn="ctr"/>
            <a:r>
              <a:rPr lang="en-GB" sz="1000" i="1" dirty="0">
                <a:latin typeface="Open Sans"/>
              </a:rPr>
              <a:t>Goal ball</a:t>
            </a:r>
          </a:p>
          <a:p>
            <a:pPr algn="ctr" fontAlgn="ctr"/>
            <a:r>
              <a:rPr lang="en-GB" sz="1000" i="1" dirty="0">
                <a:latin typeface="Open Sans"/>
              </a:rPr>
              <a:t>Powerchair Football</a:t>
            </a:r>
          </a:p>
          <a:p>
            <a:pPr algn="ctr" fontAlgn="ctr"/>
            <a:r>
              <a:rPr lang="en-GB" sz="1000" i="1" dirty="0">
                <a:latin typeface="Open Sans"/>
              </a:rPr>
              <a:t>Table Cricket</a:t>
            </a:r>
          </a:p>
          <a:p>
            <a:pPr algn="ctr" fontAlgn="ctr"/>
            <a:r>
              <a:rPr lang="en-GB" sz="1000" i="1" dirty="0">
                <a:latin typeface="Open Sans"/>
              </a:rPr>
              <a:t>Wheelchair basketball</a:t>
            </a:r>
          </a:p>
          <a:p>
            <a:pPr algn="ctr" fontAlgn="ctr"/>
            <a:r>
              <a:rPr lang="en-GB" sz="1000" i="1" dirty="0">
                <a:latin typeface="Open Sans"/>
              </a:rPr>
              <a:t>Wheelchair Rugby</a:t>
            </a:r>
          </a:p>
        </p:txBody>
      </p:sp>
      <p:sp>
        <p:nvSpPr>
          <p:cNvPr id="96" name="TextBox 95"/>
          <p:cNvSpPr txBox="1">
            <a:spLocks/>
          </p:cNvSpPr>
          <p:nvPr/>
        </p:nvSpPr>
        <p:spPr>
          <a:xfrm>
            <a:off x="8081515" y="12899845"/>
            <a:ext cx="14715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INDIVIDUAL SPORTS</a:t>
            </a:r>
          </a:p>
          <a:p>
            <a:pPr algn="ctr" fontAlgn="ctr"/>
            <a:r>
              <a:rPr lang="en-GB" sz="1000" i="1" dirty="0"/>
              <a:t>Boxing</a:t>
            </a:r>
          </a:p>
          <a:p>
            <a:pPr algn="ctr" fontAlgn="ctr"/>
            <a:r>
              <a:rPr lang="en-GB" sz="1000" i="1" dirty="0"/>
              <a:t>Athletics</a:t>
            </a:r>
          </a:p>
          <a:p>
            <a:pPr algn="ctr" fontAlgn="ctr"/>
            <a:r>
              <a:rPr lang="en-GB" sz="1000" i="1" dirty="0"/>
              <a:t>Canoeing</a:t>
            </a:r>
          </a:p>
          <a:p>
            <a:pPr algn="ctr" fontAlgn="ctr"/>
            <a:r>
              <a:rPr lang="en-GB" sz="1000" i="1" dirty="0"/>
              <a:t>Cycling</a:t>
            </a:r>
          </a:p>
          <a:p>
            <a:pPr algn="ctr" fontAlgn="ctr"/>
            <a:r>
              <a:rPr lang="en-GB" sz="1000" i="1" dirty="0"/>
              <a:t>Diving</a:t>
            </a:r>
          </a:p>
          <a:p>
            <a:pPr algn="ctr" fontAlgn="ctr"/>
            <a:r>
              <a:rPr lang="en-GB" sz="1000" i="1" dirty="0"/>
              <a:t>Gold</a:t>
            </a:r>
          </a:p>
          <a:p>
            <a:pPr algn="ctr" fontAlgn="ctr"/>
            <a:r>
              <a:rPr lang="en-GB" sz="1000" i="1" dirty="0"/>
              <a:t>Gymnastics</a:t>
            </a:r>
          </a:p>
          <a:p>
            <a:pPr algn="ctr" fontAlgn="ctr"/>
            <a:r>
              <a:rPr lang="en-GB" sz="1000" i="1" dirty="0"/>
              <a:t>Equestrian</a:t>
            </a:r>
          </a:p>
          <a:p>
            <a:pPr algn="ctr" fontAlgn="ctr"/>
            <a:r>
              <a:rPr lang="en-GB" sz="1000" i="1" dirty="0"/>
              <a:t>Kayaking</a:t>
            </a:r>
          </a:p>
          <a:p>
            <a:pPr algn="ctr" fontAlgn="ctr"/>
            <a:r>
              <a:rPr lang="en-GB" sz="1000" i="1" dirty="0"/>
              <a:t>Rock climbing</a:t>
            </a:r>
          </a:p>
          <a:p>
            <a:pPr algn="ctr" fontAlgn="ctr"/>
            <a:r>
              <a:rPr lang="en-GB" sz="1000" i="1" dirty="0"/>
              <a:t>Sculling</a:t>
            </a:r>
          </a:p>
          <a:p>
            <a:pPr algn="ctr" fontAlgn="ctr"/>
            <a:r>
              <a:rPr lang="en-GB" sz="1000" i="1" dirty="0"/>
              <a:t>Skiing</a:t>
            </a:r>
          </a:p>
          <a:p>
            <a:pPr algn="ctr" fontAlgn="ctr"/>
            <a:r>
              <a:rPr lang="en-GB" sz="1000" i="1" dirty="0"/>
              <a:t>Snowboarding</a:t>
            </a:r>
          </a:p>
          <a:p>
            <a:pPr algn="ctr" fontAlgn="ctr"/>
            <a:r>
              <a:rPr lang="en-GB" sz="1000" i="1" dirty="0"/>
              <a:t>Trampolining</a:t>
            </a:r>
          </a:p>
          <a:p>
            <a:pPr algn="ctr" fontAlgn="ctr"/>
            <a:r>
              <a:rPr lang="en-GB" sz="1000" i="1" dirty="0"/>
              <a:t>Boccia </a:t>
            </a:r>
          </a:p>
          <a:p>
            <a:pPr algn="ctr" fontAlgn="ctr"/>
            <a:r>
              <a:rPr lang="en-GB" sz="1000" i="1" dirty="0" err="1"/>
              <a:t>Polybat</a:t>
            </a:r>
            <a:endParaRPr lang="en-GB" sz="1000" i="1" dirty="0"/>
          </a:p>
          <a:p>
            <a:pPr algn="ctr" fontAlgn="ctr"/>
            <a:r>
              <a:rPr lang="en-GB" sz="1000" i="1" dirty="0"/>
              <a:t>Ice skating</a:t>
            </a:r>
          </a:p>
          <a:p>
            <a:pPr algn="ctr" fontAlgn="ctr"/>
            <a:r>
              <a:rPr lang="en-GB" sz="1000" i="1" dirty="0"/>
              <a:t>Sailing</a:t>
            </a:r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7943487" y="10505872"/>
            <a:ext cx="534389" cy="1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7304681" y="9909960"/>
            <a:ext cx="518330" cy="1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7931131" y="13437465"/>
            <a:ext cx="534389" cy="1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7786051" y="13813257"/>
            <a:ext cx="518330" cy="1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>
            <a:spLocks/>
          </p:cNvSpPr>
          <p:nvPr/>
        </p:nvSpPr>
        <p:spPr>
          <a:xfrm>
            <a:off x="6592370" y="13393375"/>
            <a:ext cx="145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SKILLS MARKED OUT OF 20</a:t>
            </a:r>
            <a:endParaRPr lang="en-GB" sz="1400" i="1" dirty="0">
              <a:solidFill>
                <a:srgbClr val="7030A0"/>
              </a:solidFill>
              <a:uFillTx/>
            </a:endParaRPr>
          </a:p>
        </p:txBody>
      </p:sp>
      <p:sp>
        <p:nvSpPr>
          <p:cNvPr id="102" name="TextBox 101"/>
          <p:cNvSpPr txBox="1">
            <a:spLocks/>
          </p:cNvSpPr>
          <p:nvPr/>
        </p:nvSpPr>
        <p:spPr>
          <a:xfrm>
            <a:off x="5987363" y="9708254"/>
            <a:ext cx="1452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COMPETITIVE SITUATION MARKED OUT OF 25</a:t>
            </a:r>
            <a:endParaRPr lang="en-GB" sz="1400" i="1" dirty="0">
              <a:solidFill>
                <a:srgbClr val="7030A0"/>
              </a:solidFill>
              <a:uFillTx/>
            </a:endParaRPr>
          </a:p>
        </p:txBody>
      </p:sp>
      <p:cxnSp>
        <p:nvCxnSpPr>
          <p:cNvPr id="126" name="Straight Connector 125"/>
          <p:cNvCxnSpPr>
            <a:cxnSpLocks/>
          </p:cNvCxnSpPr>
          <p:nvPr/>
        </p:nvCxnSpPr>
        <p:spPr>
          <a:xfrm>
            <a:off x="4602100" y="13068635"/>
            <a:ext cx="526299" cy="271062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TextBox 134"/>
          <p:cNvSpPr txBox="1">
            <a:spLocks/>
          </p:cNvSpPr>
          <p:nvPr/>
        </p:nvSpPr>
        <p:spPr>
          <a:xfrm>
            <a:off x="703157" y="12507544"/>
            <a:ext cx="2073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Engagement patters/ trends</a:t>
            </a:r>
          </a:p>
          <a:p>
            <a:pPr algn="ctr" fontAlgn="ctr"/>
            <a:endParaRPr lang="en-GB" sz="1400" b="1" dirty="0"/>
          </a:p>
        </p:txBody>
      </p:sp>
      <p:cxnSp>
        <p:nvCxnSpPr>
          <p:cNvPr id="137" name="Straight Connector 136"/>
          <p:cNvCxnSpPr>
            <a:cxnSpLocks/>
          </p:cNvCxnSpPr>
          <p:nvPr/>
        </p:nvCxnSpPr>
        <p:spPr>
          <a:xfrm flipV="1">
            <a:off x="6446960" y="12737841"/>
            <a:ext cx="625917" cy="35010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6" name="TextBox 145"/>
          <p:cNvSpPr txBox="1">
            <a:spLocks/>
          </p:cNvSpPr>
          <p:nvPr/>
        </p:nvSpPr>
        <p:spPr>
          <a:xfrm>
            <a:off x="3407399" y="11379129"/>
            <a:ext cx="207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Goal Setting</a:t>
            </a:r>
          </a:p>
          <a:p>
            <a:pPr algn="ctr" fontAlgn="ctr"/>
            <a:r>
              <a:rPr lang="en-GB" sz="1400" b="1" dirty="0"/>
              <a:t>SMART</a:t>
            </a:r>
          </a:p>
        </p:txBody>
      </p:sp>
      <p:cxnSp>
        <p:nvCxnSpPr>
          <p:cNvPr id="148" name="Straight Connector 147"/>
          <p:cNvCxnSpPr/>
          <p:nvPr/>
        </p:nvCxnSpPr>
        <p:spPr>
          <a:xfrm>
            <a:off x="4879388" y="10246411"/>
            <a:ext cx="0" cy="571446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807713" y="10246411"/>
            <a:ext cx="583228" cy="273827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cxnSpLocks/>
          </p:cNvCxnSpPr>
          <p:nvPr/>
        </p:nvCxnSpPr>
        <p:spPr>
          <a:xfrm>
            <a:off x="982999" y="7823758"/>
            <a:ext cx="123208" cy="399613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750925" y="10326578"/>
            <a:ext cx="0" cy="374182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2821122" y="7563547"/>
            <a:ext cx="0" cy="571446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6822" y="14390016"/>
            <a:ext cx="730824" cy="1023154"/>
          </a:xfrm>
          <a:prstGeom prst="rect">
            <a:avLst/>
          </a:prstGeom>
        </p:spPr>
      </p:pic>
      <p:sp>
        <p:nvSpPr>
          <p:cNvPr id="170" name="Oval 169"/>
          <p:cNvSpPr>
            <a:spLocks/>
          </p:cNvSpPr>
          <p:nvPr/>
        </p:nvSpPr>
        <p:spPr>
          <a:xfrm>
            <a:off x="8217882" y="5610204"/>
            <a:ext cx="1214980" cy="13048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69" name="Oval 168"/>
          <p:cNvSpPr>
            <a:spLocks/>
          </p:cNvSpPr>
          <p:nvPr/>
        </p:nvSpPr>
        <p:spPr>
          <a:xfrm>
            <a:off x="8402528" y="583247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68" name="TextBox 167"/>
          <p:cNvSpPr txBox="1">
            <a:spLocks/>
          </p:cNvSpPr>
          <p:nvPr/>
        </p:nvSpPr>
        <p:spPr>
          <a:xfrm>
            <a:off x="8409585" y="5855458"/>
            <a:ext cx="84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END</a:t>
            </a:r>
            <a:r>
              <a:rPr lang="en-US" sz="1200" b="1" dirty="0">
                <a:uFillTx/>
              </a:rPr>
              <a:t> </a:t>
            </a:r>
          </a:p>
          <a:p>
            <a:pPr algn="ctr"/>
            <a:r>
              <a:rPr lang="en-US" sz="1200" b="1" dirty="0">
                <a:uFillTx/>
              </a:rPr>
              <a:t>OF YEAR</a:t>
            </a:r>
          </a:p>
        </p:txBody>
      </p:sp>
      <p:sp>
        <p:nvSpPr>
          <p:cNvPr id="167" name="TextBox 166"/>
          <p:cNvSpPr txBox="1">
            <a:spLocks/>
          </p:cNvSpPr>
          <p:nvPr/>
        </p:nvSpPr>
        <p:spPr>
          <a:xfrm>
            <a:off x="8404835" y="6107882"/>
            <a:ext cx="84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11</a:t>
            </a:r>
            <a:endParaRPr lang="en-US" sz="4000" b="1" dirty="0">
              <a:uFillTx/>
            </a:endParaRPr>
          </a:p>
        </p:txBody>
      </p:sp>
      <p:sp>
        <p:nvSpPr>
          <p:cNvPr id="171" name="TextBox 170"/>
          <p:cNvSpPr txBox="1">
            <a:spLocks/>
          </p:cNvSpPr>
          <p:nvPr/>
        </p:nvSpPr>
        <p:spPr>
          <a:xfrm>
            <a:off x="4522664" y="16263691"/>
            <a:ext cx="1956630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Completion of AEP</a:t>
            </a:r>
          </a:p>
        </p:txBody>
      </p:sp>
      <p:sp>
        <p:nvSpPr>
          <p:cNvPr id="224" name="Oval 223"/>
          <p:cNvSpPr>
            <a:spLocks/>
          </p:cNvSpPr>
          <p:nvPr/>
        </p:nvSpPr>
        <p:spPr>
          <a:xfrm>
            <a:off x="5669390" y="15074876"/>
            <a:ext cx="1214980" cy="13048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25" name="Oval 224"/>
          <p:cNvSpPr>
            <a:spLocks/>
          </p:cNvSpPr>
          <p:nvPr/>
        </p:nvSpPr>
        <p:spPr>
          <a:xfrm>
            <a:off x="5837489" y="1527565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6" name="TextBox 85"/>
          <p:cNvSpPr txBox="1">
            <a:spLocks/>
          </p:cNvSpPr>
          <p:nvPr/>
        </p:nvSpPr>
        <p:spPr>
          <a:xfrm>
            <a:off x="5867071" y="15537265"/>
            <a:ext cx="819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uFillTx/>
              </a:rPr>
              <a:t>11</a:t>
            </a:r>
          </a:p>
        </p:txBody>
      </p:sp>
      <p:sp>
        <p:nvSpPr>
          <p:cNvPr id="61" name="TextBox 60"/>
          <p:cNvSpPr txBox="1">
            <a:spLocks/>
          </p:cNvSpPr>
          <p:nvPr/>
        </p:nvSpPr>
        <p:spPr>
          <a:xfrm>
            <a:off x="5876314" y="15265644"/>
            <a:ext cx="84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uFillTx/>
              </a:rPr>
              <a:t>START </a:t>
            </a:r>
          </a:p>
          <a:p>
            <a:pPr algn="ctr"/>
            <a:r>
              <a:rPr lang="en-US" sz="1200" b="1" dirty="0">
                <a:uFillTx/>
              </a:rPr>
              <a:t>OF YEAR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58428"/>
              </p:ext>
            </p:extLst>
          </p:nvPr>
        </p:nvGraphicFramePr>
        <p:xfrm>
          <a:off x="3607393" y="2370567"/>
          <a:ext cx="5448153" cy="324683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50499">
                  <a:extLst>
                    <a:ext uri="{9D8B030D-6E8A-4147-A177-3AD203B41FA5}">
                      <a16:colId xmlns:a16="http://schemas.microsoft.com/office/drawing/2014/main" val="3018535872"/>
                    </a:ext>
                  </a:extLst>
                </a:gridCol>
                <a:gridCol w="2320096">
                  <a:extLst>
                    <a:ext uri="{9D8B030D-6E8A-4147-A177-3AD203B41FA5}">
                      <a16:colId xmlns:a16="http://schemas.microsoft.com/office/drawing/2014/main" val="507342779"/>
                    </a:ext>
                  </a:extLst>
                </a:gridCol>
                <a:gridCol w="1377558">
                  <a:extLst>
                    <a:ext uri="{9D8B030D-6E8A-4147-A177-3AD203B41FA5}">
                      <a16:colId xmlns:a16="http://schemas.microsoft.com/office/drawing/2014/main" val="700603580"/>
                    </a:ext>
                  </a:extLst>
                </a:gridCol>
              </a:tblGrid>
              <a:tr h="56459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COMPONENTS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="1" dirty="0"/>
                        <a:t>DETAIL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54779"/>
                  </a:ext>
                </a:extLst>
              </a:tr>
              <a:tr h="683455">
                <a:tc>
                  <a:txBody>
                    <a:bodyPr/>
                    <a:lstStyle/>
                    <a:p>
                      <a:r>
                        <a:rPr lang="en-GB" sz="1000" dirty="0"/>
                        <a:t>Paper 2 – Socio</a:t>
                      </a:r>
                      <a:r>
                        <a:rPr lang="en-GB" sz="1000" baseline="0" dirty="0"/>
                        <a:t> – cultural Influences</a:t>
                      </a:r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r>
                        <a:rPr lang="en-GB" sz="1000" b="0" baseline="0" dirty="0"/>
                        <a:t>Sports Psychology</a:t>
                      </a:r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endParaRPr lang="en-GB" sz="1000" b="0" baseline="0" dirty="0"/>
                    </a:p>
                    <a:p>
                      <a:r>
                        <a:rPr lang="en-GB" sz="1000" b="0" baseline="0" dirty="0"/>
                        <a:t>Health, Fitness and well being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Engagement patterns of</a:t>
                      </a:r>
                      <a:r>
                        <a:rPr lang="en-GB" sz="1000" baseline="0" dirty="0"/>
                        <a:t> different groups and activities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Commercialisation of PA and sport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Ethical and socio – cultural issues in PA and Sport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000" b="0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000" b="0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000" b="0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Characteristics of a skilful movement and classification of skills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Goal setting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Mental Preparation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Types of Guidance and Feedback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000" b="0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/>
                        <a:t>Health, Fitness and well being</a:t>
                      </a:r>
                      <a:endParaRPr lang="en-GB" sz="1000" b="0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baseline="0" dirty="0"/>
                        <a:t>Diet and Nutrition</a:t>
                      </a:r>
                      <a:endParaRPr lang="en-GB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1</a:t>
                      </a:r>
                      <a:r>
                        <a:rPr lang="en-GB" sz="1000" b="0" baseline="0" dirty="0"/>
                        <a:t> hour –</a:t>
                      </a:r>
                    </a:p>
                    <a:p>
                      <a:r>
                        <a:rPr lang="en-GB" sz="1000" b="0" baseline="0" dirty="0"/>
                        <a:t> 60 Marks – 30 %</a:t>
                      </a:r>
                      <a:endParaRPr lang="en-GB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36291"/>
                  </a:ext>
                </a:extLst>
              </a:tr>
            </a:tbl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361435" y="2329772"/>
            <a:ext cx="3075900" cy="31293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b="1" dirty="0">
                <a:solidFill>
                  <a:schemeClr val="tx1"/>
                </a:solidFill>
              </a:rPr>
              <a:t>Careers in Sport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Teaching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Sports scientist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Physiotherapist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Sports coach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Sports development officer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Personal trainer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Sports psychologist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Sports analyst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Sports journalist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Sports masseuse </a:t>
            </a:r>
          </a:p>
        </p:txBody>
      </p:sp>
      <p:sp>
        <p:nvSpPr>
          <p:cNvPr id="105" name="TextBox 104"/>
          <p:cNvSpPr txBox="1">
            <a:spLocks/>
          </p:cNvSpPr>
          <p:nvPr/>
        </p:nvSpPr>
        <p:spPr>
          <a:xfrm>
            <a:off x="282131" y="14515779"/>
            <a:ext cx="1956630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Paper 2 -</a:t>
            </a:r>
          </a:p>
        </p:txBody>
      </p:sp>
      <p:sp>
        <p:nvSpPr>
          <p:cNvPr id="106" name="Rectangle 105"/>
          <p:cNvSpPr>
            <a:spLocks/>
          </p:cNvSpPr>
          <p:nvPr/>
        </p:nvSpPr>
        <p:spPr>
          <a:xfrm>
            <a:off x="1139384" y="13387547"/>
            <a:ext cx="4172968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Socio – cultural wellbeing</a:t>
            </a:r>
            <a:endParaRPr lang="en-GB" sz="2400" b="1" dirty="0">
              <a:solidFill>
                <a:schemeClr val="bg1"/>
              </a:solidFill>
              <a:uFillTx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4861770" y="15737810"/>
            <a:ext cx="201608" cy="391368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TextBox 114"/>
          <p:cNvSpPr txBox="1">
            <a:spLocks/>
          </p:cNvSpPr>
          <p:nvPr/>
        </p:nvSpPr>
        <p:spPr>
          <a:xfrm>
            <a:off x="1399264" y="14100201"/>
            <a:ext cx="207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Media coverage</a:t>
            </a:r>
          </a:p>
          <a:p>
            <a:pPr algn="ctr" fontAlgn="ctr"/>
            <a:endParaRPr lang="en-GB" sz="1400" b="1" dirty="0"/>
          </a:p>
        </p:txBody>
      </p:sp>
      <p:sp>
        <p:nvSpPr>
          <p:cNvPr id="116" name="TextBox 115"/>
          <p:cNvSpPr txBox="1">
            <a:spLocks/>
          </p:cNvSpPr>
          <p:nvPr/>
        </p:nvSpPr>
        <p:spPr>
          <a:xfrm>
            <a:off x="3152155" y="12437611"/>
            <a:ext cx="1663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Ethics sportsmanship, gamesmanship</a:t>
            </a:r>
          </a:p>
        </p:txBody>
      </p:sp>
      <p:sp>
        <p:nvSpPr>
          <p:cNvPr id="118" name="TextBox 117"/>
          <p:cNvSpPr txBox="1">
            <a:spLocks/>
          </p:cNvSpPr>
          <p:nvPr/>
        </p:nvSpPr>
        <p:spPr>
          <a:xfrm>
            <a:off x="3381397" y="14111877"/>
            <a:ext cx="207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Commercialisation</a:t>
            </a:r>
          </a:p>
        </p:txBody>
      </p:sp>
      <p:sp>
        <p:nvSpPr>
          <p:cNvPr id="119" name="TextBox 118"/>
          <p:cNvSpPr txBox="1">
            <a:spLocks/>
          </p:cNvSpPr>
          <p:nvPr/>
        </p:nvSpPr>
        <p:spPr>
          <a:xfrm>
            <a:off x="4655192" y="12467360"/>
            <a:ext cx="2073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Characteristics of a skilful movement</a:t>
            </a:r>
          </a:p>
          <a:p>
            <a:pPr algn="ctr" fontAlgn="ctr"/>
            <a:endParaRPr lang="en-GB" sz="1400" b="1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1786302" y="13017886"/>
            <a:ext cx="5446" cy="369516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6356385" y="11669466"/>
            <a:ext cx="518330" cy="1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/>
          <p:cNvSpPr txBox="1">
            <a:spLocks/>
          </p:cNvSpPr>
          <p:nvPr/>
        </p:nvSpPr>
        <p:spPr>
          <a:xfrm>
            <a:off x="3522943" y="9925158"/>
            <a:ext cx="207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SMART </a:t>
            </a:r>
          </a:p>
          <a:p>
            <a:pPr algn="ctr" fontAlgn="ctr"/>
            <a:r>
              <a:rPr lang="en-GB" sz="1400" b="1" dirty="0"/>
              <a:t>targets</a:t>
            </a:r>
          </a:p>
        </p:txBody>
      </p:sp>
      <p:sp>
        <p:nvSpPr>
          <p:cNvPr id="125" name="TextBox 124"/>
          <p:cNvSpPr txBox="1">
            <a:spLocks/>
          </p:cNvSpPr>
          <p:nvPr/>
        </p:nvSpPr>
        <p:spPr>
          <a:xfrm>
            <a:off x="2212999" y="10147009"/>
            <a:ext cx="207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Mental preparation</a:t>
            </a:r>
          </a:p>
        </p:txBody>
      </p:sp>
      <p:sp>
        <p:nvSpPr>
          <p:cNvPr id="128" name="TextBox 127"/>
          <p:cNvSpPr txBox="1">
            <a:spLocks/>
          </p:cNvSpPr>
          <p:nvPr/>
        </p:nvSpPr>
        <p:spPr>
          <a:xfrm>
            <a:off x="864112" y="10204154"/>
            <a:ext cx="195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Feedback</a:t>
            </a:r>
          </a:p>
        </p:txBody>
      </p:sp>
      <p:sp>
        <p:nvSpPr>
          <p:cNvPr id="129" name="TextBox 128"/>
          <p:cNvSpPr txBox="1">
            <a:spLocks/>
          </p:cNvSpPr>
          <p:nvPr/>
        </p:nvSpPr>
        <p:spPr>
          <a:xfrm>
            <a:off x="982999" y="11617845"/>
            <a:ext cx="207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Guidance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1946225" y="11055096"/>
            <a:ext cx="0" cy="571446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/>
          </p:cNvCxnSpPr>
          <p:nvPr/>
        </p:nvCxnSpPr>
        <p:spPr>
          <a:xfrm flipH="1" flipV="1">
            <a:off x="3635552" y="11128356"/>
            <a:ext cx="286316" cy="457889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>
            <a:spLocks/>
          </p:cNvSpPr>
          <p:nvPr/>
        </p:nvSpPr>
        <p:spPr>
          <a:xfrm>
            <a:off x="51019" y="7427626"/>
            <a:ext cx="168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Fitness</a:t>
            </a:r>
          </a:p>
        </p:txBody>
      </p:sp>
      <p:sp>
        <p:nvSpPr>
          <p:cNvPr id="162" name="TextBox 161"/>
          <p:cNvSpPr txBox="1">
            <a:spLocks/>
          </p:cNvSpPr>
          <p:nvPr/>
        </p:nvSpPr>
        <p:spPr>
          <a:xfrm>
            <a:off x="6319989" y="8069482"/>
            <a:ext cx="1505777" cy="307777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 ASSESSMENTS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7672" y="14658789"/>
            <a:ext cx="880853" cy="586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5380" y="9969485"/>
            <a:ext cx="732997" cy="48777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4769" y="11926398"/>
            <a:ext cx="743252" cy="5505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6207" y="9204503"/>
            <a:ext cx="974566" cy="720656"/>
          </a:xfrm>
          <a:prstGeom prst="rect">
            <a:avLst/>
          </a:prstGeom>
        </p:spPr>
      </p:pic>
      <p:sp>
        <p:nvSpPr>
          <p:cNvPr id="164" name="TextBox 163"/>
          <p:cNvSpPr txBox="1">
            <a:spLocks/>
          </p:cNvSpPr>
          <p:nvPr/>
        </p:nvSpPr>
        <p:spPr>
          <a:xfrm>
            <a:off x="4861770" y="7350325"/>
            <a:ext cx="207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Practical </a:t>
            </a:r>
          </a:p>
          <a:p>
            <a:pPr algn="ctr" fontAlgn="ctr"/>
            <a:r>
              <a:rPr lang="en-GB" sz="1400" b="1" dirty="0"/>
              <a:t>moderations </a:t>
            </a:r>
          </a:p>
        </p:txBody>
      </p:sp>
      <p:sp>
        <p:nvSpPr>
          <p:cNvPr id="165" name="TextBox 164"/>
          <p:cNvSpPr txBox="1">
            <a:spLocks/>
          </p:cNvSpPr>
          <p:nvPr/>
        </p:nvSpPr>
        <p:spPr>
          <a:xfrm>
            <a:off x="3986419" y="7133252"/>
            <a:ext cx="207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Coursework </a:t>
            </a:r>
          </a:p>
          <a:p>
            <a:pPr algn="ctr" fontAlgn="ctr"/>
            <a:r>
              <a:rPr lang="en-GB" sz="1400" b="1" dirty="0"/>
              <a:t>moderation</a:t>
            </a:r>
          </a:p>
        </p:txBody>
      </p:sp>
      <p:sp>
        <p:nvSpPr>
          <p:cNvPr id="166" name="TextBox 165"/>
          <p:cNvSpPr txBox="1">
            <a:spLocks/>
          </p:cNvSpPr>
          <p:nvPr/>
        </p:nvSpPr>
        <p:spPr>
          <a:xfrm>
            <a:off x="5014625" y="5741107"/>
            <a:ext cx="207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GB" sz="1400" b="1" dirty="0"/>
              <a:t>Exams</a:t>
            </a:r>
          </a:p>
          <a:p>
            <a:pPr algn="ctr" fontAlgn="ctr"/>
            <a:r>
              <a:rPr lang="en-GB" sz="1400" b="1" dirty="0"/>
              <a:t>Paper 1 / Paper 2</a:t>
            </a:r>
          </a:p>
        </p:txBody>
      </p:sp>
      <p:cxnSp>
        <p:nvCxnSpPr>
          <p:cNvPr id="172" name="Straight Connector 171"/>
          <p:cNvCxnSpPr>
            <a:cxnSpLocks/>
          </p:cNvCxnSpPr>
          <p:nvPr/>
        </p:nvCxnSpPr>
        <p:spPr>
          <a:xfrm flipH="1" flipV="1">
            <a:off x="2483379" y="8631864"/>
            <a:ext cx="42766" cy="420422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6446960" y="7693952"/>
            <a:ext cx="397051" cy="111658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cxnSpLocks/>
            <a:stCxn id="164" idx="1"/>
          </p:cNvCxnSpPr>
          <p:nvPr/>
        </p:nvCxnSpPr>
        <p:spPr>
          <a:xfrm flipH="1">
            <a:off x="4766886" y="7611935"/>
            <a:ext cx="94884" cy="537889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6575709" y="6283347"/>
            <a:ext cx="518330" cy="1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4498123" y="13753451"/>
            <a:ext cx="0" cy="440255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 flipV="1">
            <a:off x="1277067" y="13964817"/>
            <a:ext cx="493083" cy="380448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534" y="11689436"/>
            <a:ext cx="819071" cy="682559"/>
          </a:xfrm>
          <a:prstGeom prst="rect">
            <a:avLst/>
          </a:prstGeom>
        </p:spPr>
      </p:pic>
      <p:cxnSp>
        <p:nvCxnSpPr>
          <p:cNvPr id="179" name="Straight Connector 178"/>
          <p:cNvCxnSpPr/>
          <p:nvPr/>
        </p:nvCxnSpPr>
        <p:spPr>
          <a:xfrm flipH="1">
            <a:off x="1313002" y="15285527"/>
            <a:ext cx="562166" cy="204284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98177" y="5710666"/>
            <a:ext cx="1303441" cy="1356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86796" y="14472420"/>
            <a:ext cx="816935" cy="609653"/>
          </a:xfrm>
          <a:prstGeom prst="rect">
            <a:avLst/>
          </a:prstGeom>
        </p:spPr>
      </p:pic>
      <p:sp>
        <p:nvSpPr>
          <p:cNvPr id="7" name="AutoShape 2" descr="A Level Physical Education : The Golden Tri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91054" y="13998875"/>
            <a:ext cx="1079086" cy="688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11951" y="11932204"/>
            <a:ext cx="1353429" cy="5416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36309" y="11508619"/>
            <a:ext cx="121065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400" b="1" dirty="0"/>
              <a:t>Classification of skills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2739" y="9046257"/>
            <a:ext cx="170157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400" b="1" dirty="0"/>
              <a:t>Wellbeing- social/ emotional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70087" y="6960316"/>
            <a:ext cx="156914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400" b="1" dirty="0"/>
              <a:t>Diet and nutrition</a:t>
            </a:r>
          </a:p>
          <a:p>
            <a:r>
              <a:rPr lang="en-GB" sz="1400" b="1" dirty="0"/>
              <a:t>Balanced diet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6186" y="7444148"/>
            <a:ext cx="141355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400" b="1" dirty="0"/>
              <a:t>Specific diets for athletes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955573" y="14995413"/>
            <a:ext cx="199862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400" b="1" dirty="0"/>
              <a:t>Retrieval paper 1 – throughout Year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5192799" y="6631627"/>
            <a:ext cx="131077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400" b="1" dirty="0"/>
              <a:t>     Revision</a:t>
            </a:r>
          </a:p>
        </p:txBody>
      </p:sp>
      <p:cxnSp>
        <p:nvCxnSpPr>
          <p:cNvPr id="138" name="Straight Connector 137"/>
          <p:cNvCxnSpPr/>
          <p:nvPr/>
        </p:nvCxnSpPr>
        <p:spPr>
          <a:xfrm flipV="1">
            <a:off x="6304499" y="6856344"/>
            <a:ext cx="518330" cy="1"/>
          </a:xfrm>
          <a:prstGeom prst="line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9315BBE9-B2DA-2E41-8AA1-0D5E82EAC7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700266"/>
            <a:ext cx="1346355" cy="13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9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6847</TotalTime>
  <Words>588</Words>
  <Application>Microsoft Macintosh PowerPoint</Application>
  <PresentationFormat>Custom</PresentationFormat>
  <Paragraphs>267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Microsoft Office User</cp:lastModifiedBy>
  <cp:revision>378</cp:revision>
  <cp:lastPrinted>2020-03-04T11:41:40Z</cp:lastPrinted>
  <dcterms:created xsi:type="dcterms:W3CDTF">2018-02-08T08:28:53Z</dcterms:created>
  <dcterms:modified xsi:type="dcterms:W3CDTF">2023-07-18T11:57:26Z</dcterms:modified>
</cp:coreProperties>
</file>