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720263" cy="176403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bD+vrD5IhI8aMmqUzHMWVZ2Qq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241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4474" y="-25371"/>
            <a:ext cx="9726896" cy="17640299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47963" y="-175664"/>
            <a:ext cx="9405600" cy="16578600"/>
          </a:xfrm>
          <a:prstGeom prst="rect">
            <a:avLst/>
          </a:prstGeom>
          <a:solidFill>
            <a:schemeClr val="lt1"/>
          </a:solidFill>
          <a:ln w="4127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deas</a:t>
            </a:r>
            <a:endParaRPr sz="195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878922" y="14628305"/>
            <a:ext cx="6361500" cy="903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878922" y="11539505"/>
            <a:ext cx="5993592" cy="9009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rot="5400000" flipH="1">
            <a:off x="5633239" y="2680090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059034" y="8474432"/>
            <a:ext cx="5865018" cy="889402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083672" y="5416379"/>
            <a:ext cx="5547750" cy="8677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820991" y="2319093"/>
            <a:ext cx="5827819" cy="90712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90189" y="2149678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63942" y="2319093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 rot="-5400000">
            <a:off x="992866" y="2404929"/>
            <a:ext cx="938427" cy="735967"/>
          </a:xfrm>
          <a:prstGeom prst="triangle">
            <a:avLst>
              <a:gd name="adj" fmla="val 50000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19609" y="2347743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5255" y="2434276"/>
            <a:ext cx="8412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"/>
          <p:cNvCxnSpPr/>
          <p:nvPr/>
        </p:nvCxnSpPr>
        <p:spPr>
          <a:xfrm rot="10800000">
            <a:off x="7426148" y="15282339"/>
            <a:ext cx="0" cy="4098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667060" y="16797416"/>
            <a:ext cx="0" cy="510128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4" name="Google Shape;104;p1"/>
          <p:cNvCxnSpPr/>
          <p:nvPr/>
        </p:nvCxnSpPr>
        <p:spPr>
          <a:xfrm rot="10800000">
            <a:off x="5423626" y="15357489"/>
            <a:ext cx="0" cy="34283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5" name="Google Shape;105;p1"/>
          <p:cNvCxnSpPr/>
          <p:nvPr/>
        </p:nvCxnSpPr>
        <p:spPr>
          <a:xfrm>
            <a:off x="6321347" y="14480847"/>
            <a:ext cx="0" cy="2763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6" name="Google Shape;106;p1"/>
          <p:cNvCxnSpPr>
            <a:stCxn id="107" idx="0"/>
          </p:cNvCxnSpPr>
          <p:nvPr/>
        </p:nvCxnSpPr>
        <p:spPr>
          <a:xfrm rot="10800000" flipH="1">
            <a:off x="3871195" y="15359234"/>
            <a:ext cx="7800" cy="4143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8" name="Google Shape;108;p1"/>
          <p:cNvCxnSpPr>
            <a:stCxn id="109" idx="1"/>
          </p:cNvCxnSpPr>
          <p:nvPr/>
        </p:nvCxnSpPr>
        <p:spPr>
          <a:xfrm flipH="1">
            <a:off x="1355315" y="14148775"/>
            <a:ext cx="529500" cy="6357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0" name="Google Shape;110;p1"/>
          <p:cNvCxnSpPr/>
          <p:nvPr/>
        </p:nvCxnSpPr>
        <p:spPr>
          <a:xfrm rot="10800000" flipH="1">
            <a:off x="1932094" y="15353327"/>
            <a:ext cx="13968" cy="34353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1" name="Google Shape;111;p1"/>
          <p:cNvCxnSpPr/>
          <p:nvPr/>
        </p:nvCxnSpPr>
        <p:spPr>
          <a:xfrm flipH="1">
            <a:off x="8571421" y="10703291"/>
            <a:ext cx="900" cy="989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2" name="Google Shape;112;p1"/>
          <p:cNvCxnSpPr/>
          <p:nvPr/>
        </p:nvCxnSpPr>
        <p:spPr>
          <a:xfrm rot="10800000" flipH="1">
            <a:off x="8275075" y="10868188"/>
            <a:ext cx="593700" cy="2802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3" name="Google Shape;113;p1"/>
          <p:cNvCxnSpPr/>
          <p:nvPr/>
        </p:nvCxnSpPr>
        <p:spPr>
          <a:xfrm rot="10800000">
            <a:off x="4280834" y="12151544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4" name="Google Shape;114;p1"/>
          <p:cNvCxnSpPr/>
          <p:nvPr/>
        </p:nvCxnSpPr>
        <p:spPr>
          <a:xfrm rot="10800000">
            <a:off x="7678733" y="9211358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15" name="Google Shape;115;p1"/>
          <p:cNvSpPr txBox="1"/>
          <p:nvPr/>
        </p:nvSpPr>
        <p:spPr>
          <a:xfrm>
            <a:off x="1197060" y="8677062"/>
            <a:ext cx="99772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charity fundraising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"/>
          <p:cNvPicPr preferRelativeResize="0"/>
          <p:nvPr/>
        </p:nvPicPr>
        <p:blipFill rotWithShape="1">
          <a:blip r:embed="rId3">
            <a:alphaModFix/>
          </a:blip>
          <a:srcRect b="30622"/>
          <a:stretch/>
        </p:blipFill>
        <p:spPr>
          <a:xfrm>
            <a:off x="1092971" y="8164800"/>
            <a:ext cx="749972" cy="5619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Google Shape;117;p1"/>
          <p:cNvCxnSpPr/>
          <p:nvPr/>
        </p:nvCxnSpPr>
        <p:spPr>
          <a:xfrm rot="10800000" flipH="1">
            <a:off x="4034061" y="8282754"/>
            <a:ext cx="3000" cy="3249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8" name="Google Shape;118;p1"/>
          <p:cNvCxnSpPr/>
          <p:nvPr/>
        </p:nvCxnSpPr>
        <p:spPr>
          <a:xfrm rot="10800000">
            <a:off x="2674395" y="3141091"/>
            <a:ext cx="0" cy="2318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9" name="Google Shape;119;p1"/>
          <p:cNvCxnSpPr/>
          <p:nvPr/>
        </p:nvCxnSpPr>
        <p:spPr>
          <a:xfrm rot="10800000" flipH="1">
            <a:off x="6935304" y="3063137"/>
            <a:ext cx="1809" cy="26308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0" name="Google Shape;120;p1"/>
          <p:cNvCxnSpPr/>
          <p:nvPr/>
        </p:nvCxnSpPr>
        <p:spPr>
          <a:xfrm>
            <a:off x="3710131" y="5310900"/>
            <a:ext cx="0" cy="3306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1" name="Google Shape;121;p1"/>
          <p:cNvSpPr txBox="1"/>
          <p:nvPr/>
        </p:nvSpPr>
        <p:spPr>
          <a:xfrm>
            <a:off x="-11100" y="16797416"/>
            <a:ext cx="9726900" cy="954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2" name="Google Shape;122;p1"/>
          <p:cNvCxnSpPr/>
          <p:nvPr/>
        </p:nvCxnSpPr>
        <p:spPr>
          <a:xfrm rot="10800000">
            <a:off x="8300301" y="9139076"/>
            <a:ext cx="569700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23" name="Google Shape;123;p1"/>
          <p:cNvSpPr txBox="1"/>
          <p:nvPr/>
        </p:nvSpPr>
        <p:spPr>
          <a:xfrm>
            <a:off x="2230035" y="308300"/>
            <a:ext cx="55302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AND SOCIAL CARE 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PLECKGATE </a:t>
            </a:r>
            <a:endParaRPr sz="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2423228" y="662479"/>
            <a:ext cx="525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LEARNING JOURNEY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1" descr="Image result for pleckgate high schoo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2401" y="295086"/>
            <a:ext cx="898188" cy="898188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"/>
          <p:cNvSpPr/>
          <p:nvPr/>
        </p:nvSpPr>
        <p:spPr>
          <a:xfrm rot="-5400000" flipH="1">
            <a:off x="106545" y="5767992"/>
            <a:ext cx="3975310" cy="323187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/>
          <p:nvPr/>
        </p:nvSpPr>
        <p:spPr>
          <a:xfrm rot="5400000" flipH="1">
            <a:off x="5656546" y="8807385"/>
            <a:ext cx="3975300" cy="32319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/>
          <p:nvPr/>
        </p:nvSpPr>
        <p:spPr>
          <a:xfrm rot="-5400000" flipH="1">
            <a:off x="-81499" y="11921752"/>
            <a:ext cx="3975300" cy="32319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"/>
          <p:cNvSpPr/>
          <p:nvPr/>
        </p:nvSpPr>
        <p:spPr>
          <a:xfrm>
            <a:off x="468650" y="11314975"/>
            <a:ext cx="1751400" cy="14727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"/>
          <p:cNvSpPr/>
          <p:nvPr/>
        </p:nvSpPr>
        <p:spPr>
          <a:xfrm>
            <a:off x="671676" y="11541325"/>
            <a:ext cx="14223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 </a:t>
            </a:r>
            <a:r>
              <a:rPr lang="en-US" sz="1700">
                <a:solidFill>
                  <a:schemeClr val="dk1"/>
                </a:solidFill>
              </a:rPr>
              <a:t>A2 Factors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/>
          <p:nvPr/>
        </p:nvSpPr>
        <p:spPr>
          <a:xfrm>
            <a:off x="7931279" y="9943565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2" name="Google Shape;132;p1"/>
          <p:cNvCxnSpPr/>
          <p:nvPr/>
        </p:nvCxnSpPr>
        <p:spPr>
          <a:xfrm>
            <a:off x="7631421" y="5197135"/>
            <a:ext cx="322200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3" name="Google Shape;133;p1"/>
          <p:cNvCxnSpPr/>
          <p:nvPr/>
        </p:nvCxnSpPr>
        <p:spPr>
          <a:xfrm rot="10800000" flipH="1">
            <a:off x="5230764" y="3127731"/>
            <a:ext cx="1809" cy="26308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4" name="Google Shape;134;p1"/>
          <p:cNvCxnSpPr>
            <a:endCxn id="135" idx="0"/>
          </p:cNvCxnSpPr>
          <p:nvPr/>
        </p:nvCxnSpPr>
        <p:spPr>
          <a:xfrm>
            <a:off x="4173713" y="14502038"/>
            <a:ext cx="107100" cy="4266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6" name="Google Shape;136;p1"/>
          <p:cNvCxnSpPr/>
          <p:nvPr/>
        </p:nvCxnSpPr>
        <p:spPr>
          <a:xfrm>
            <a:off x="7091825" y="11396313"/>
            <a:ext cx="432600" cy="2304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137" name="Google Shape;137;p1" descr="Image result for pleckgate high schoo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8262" y="303238"/>
            <a:ext cx="898188" cy="8981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8" name="Google Shape;138;p1"/>
          <p:cNvCxnSpPr/>
          <p:nvPr/>
        </p:nvCxnSpPr>
        <p:spPr>
          <a:xfrm flipH="1">
            <a:off x="8316221" y="8820093"/>
            <a:ext cx="271200" cy="3189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9" name="Google Shape;139;p1"/>
          <p:cNvSpPr/>
          <p:nvPr/>
        </p:nvSpPr>
        <p:spPr>
          <a:xfrm>
            <a:off x="8468977" y="14701175"/>
            <a:ext cx="1024521" cy="96445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/>
          <p:nvPr/>
        </p:nvSpPr>
        <p:spPr>
          <a:xfrm>
            <a:off x="8372810" y="14526553"/>
            <a:ext cx="1024521" cy="96445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7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/>
          <p:nvPr/>
        </p:nvSpPr>
        <p:spPr>
          <a:xfrm>
            <a:off x="8202827" y="14301145"/>
            <a:ext cx="1412377" cy="14726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8451873" y="14562600"/>
            <a:ext cx="841075" cy="936462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2726813" y="14928638"/>
            <a:ext cx="3108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Component 1: Human Lifespan and Development</a:t>
            </a: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6768497" y="15732900"/>
            <a:ext cx="175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/>
              <a:t>Infancy PIES Growth and Development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1115542" y="17274269"/>
            <a:ext cx="130232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Assessment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5" name="Google Shape;145;p1"/>
          <p:cNvCxnSpPr/>
          <p:nvPr/>
        </p:nvCxnSpPr>
        <p:spPr>
          <a:xfrm>
            <a:off x="3069490" y="16797416"/>
            <a:ext cx="2440" cy="37970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6" name="Google Shape;146;p1"/>
          <p:cNvSpPr txBox="1"/>
          <p:nvPr/>
        </p:nvSpPr>
        <p:spPr>
          <a:xfrm>
            <a:off x="2655291" y="17177116"/>
            <a:ext cx="130232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Curriculum content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4816208" y="15696863"/>
            <a:ext cx="175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000"/>
              <a:t>Early Childhood PIES Growth and Development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8" name="Google Shape;148;p1"/>
          <p:cNvCxnSpPr/>
          <p:nvPr/>
        </p:nvCxnSpPr>
        <p:spPr>
          <a:xfrm flipH="1">
            <a:off x="1695921" y="16866414"/>
            <a:ext cx="11691" cy="407854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7" name="Google Shape;107;p1"/>
          <p:cNvSpPr txBox="1"/>
          <p:nvPr/>
        </p:nvSpPr>
        <p:spPr>
          <a:xfrm>
            <a:off x="2995495" y="15773534"/>
            <a:ext cx="1751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Adolescence PIES Growth and Development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5549193" y="13957730"/>
            <a:ext cx="175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Homework: </a:t>
            </a:r>
            <a:r>
              <a:rPr lang="en-US" sz="1200"/>
              <a:t>the questions and notes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1147005" y="15773534"/>
            <a:ext cx="1751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Early Adulthood PIES Growth and Development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 rot="-1204415">
            <a:off x="219521" y="15060039"/>
            <a:ext cx="909021" cy="785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/>
              <a:t>Middle Adulthood PIES Growth and Development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2" name="Google Shape;152;p1"/>
          <p:cNvCxnSpPr/>
          <p:nvPr/>
        </p:nvCxnSpPr>
        <p:spPr>
          <a:xfrm rot="10800000" flipH="1">
            <a:off x="904875" y="15066450"/>
            <a:ext cx="317400" cy="3831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09" name="Google Shape;109;p1"/>
          <p:cNvSpPr txBox="1"/>
          <p:nvPr/>
        </p:nvSpPr>
        <p:spPr>
          <a:xfrm>
            <a:off x="1884816" y="13640875"/>
            <a:ext cx="12288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/>
              <a:t>Later Adulthood PIES Growth and Development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1455798" y="12969363"/>
            <a:ext cx="1493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Assessment of </a:t>
            </a:r>
            <a:r>
              <a:rPr lang="en-US" sz="1100"/>
              <a:t>two life stages on the G&amp;D characteristics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3471555" y="13897025"/>
            <a:ext cx="14223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Assessment of </a:t>
            </a:r>
            <a:r>
              <a:rPr lang="en-US" sz="1100"/>
              <a:t>two life stages growth and development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5" name="Google Shape;155;p1"/>
          <p:cNvCxnSpPr/>
          <p:nvPr/>
        </p:nvCxnSpPr>
        <p:spPr>
          <a:xfrm>
            <a:off x="4230382" y="16847027"/>
            <a:ext cx="0" cy="39245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6" name="Google Shape;156;p1"/>
          <p:cNvSpPr txBox="1"/>
          <p:nvPr/>
        </p:nvSpPr>
        <p:spPr>
          <a:xfrm>
            <a:off x="3871231" y="17274267"/>
            <a:ext cx="130232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" name="Google Shape;157;p1"/>
          <p:cNvCxnSpPr/>
          <p:nvPr/>
        </p:nvCxnSpPr>
        <p:spPr>
          <a:xfrm rot="10800000">
            <a:off x="2898410" y="12188814"/>
            <a:ext cx="0" cy="4029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8" name="Google Shape;158;p1"/>
          <p:cNvCxnSpPr/>
          <p:nvPr/>
        </p:nvCxnSpPr>
        <p:spPr>
          <a:xfrm>
            <a:off x="2926510" y="11395434"/>
            <a:ext cx="0" cy="3306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9" name="Google Shape;159;p1"/>
          <p:cNvSpPr txBox="1"/>
          <p:nvPr/>
        </p:nvSpPr>
        <p:spPr>
          <a:xfrm>
            <a:off x="2265438" y="11223029"/>
            <a:ext cx="17514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000"/>
              <a:t>Lifestyle Factors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Google Shape;160;p1"/>
          <p:cNvCxnSpPr/>
          <p:nvPr/>
        </p:nvCxnSpPr>
        <p:spPr>
          <a:xfrm>
            <a:off x="4242438" y="11376550"/>
            <a:ext cx="329700" cy="508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3578187" y="11130780"/>
            <a:ext cx="1751400" cy="261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Emotional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5124448" y="12500575"/>
            <a:ext cx="131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Cultural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6432425" y="12540203"/>
            <a:ext cx="1751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Economic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"/>
          <p:cNvSpPr txBox="1"/>
          <p:nvPr/>
        </p:nvSpPr>
        <p:spPr>
          <a:xfrm rot="2043125">
            <a:off x="7756858" y="8443133"/>
            <a:ext cx="1751418" cy="261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Life Circumstances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6432422" y="9942877"/>
            <a:ext cx="1751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Health and Wellbeing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 rot="787">
            <a:off x="3957730" y="12590878"/>
            <a:ext cx="131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Social Factors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2273169" y="12540257"/>
            <a:ext cx="1751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Physical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8" name="Google Shape;168;p1"/>
          <p:cNvCxnSpPr>
            <a:stCxn id="169" idx="0"/>
          </p:cNvCxnSpPr>
          <p:nvPr/>
        </p:nvCxnSpPr>
        <p:spPr>
          <a:xfrm rot="10800000">
            <a:off x="1382850" y="6604113"/>
            <a:ext cx="142500" cy="424800"/>
          </a:xfrm>
          <a:prstGeom prst="straightConnector1">
            <a:avLst/>
          </a:prstGeom>
          <a:noFill/>
          <a:ln w="19050" cap="flat" cmpd="sng">
            <a:solidFill>
              <a:srgbClr val="7030A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0" name="Google Shape;170;p1"/>
          <p:cNvCxnSpPr/>
          <p:nvPr/>
        </p:nvCxnSpPr>
        <p:spPr>
          <a:xfrm rot="10800000">
            <a:off x="3471550" y="5998251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1" name="Google Shape;171;p1"/>
          <p:cNvCxnSpPr/>
          <p:nvPr/>
        </p:nvCxnSpPr>
        <p:spPr>
          <a:xfrm flipH="1">
            <a:off x="5368098" y="2079264"/>
            <a:ext cx="111000" cy="409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8532124" y="9315175"/>
            <a:ext cx="9978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Relationship Changes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"/>
          <p:cNvSpPr/>
          <p:nvPr/>
        </p:nvSpPr>
        <p:spPr>
          <a:xfrm>
            <a:off x="8083519" y="10204463"/>
            <a:ext cx="12288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700">
                <a:solidFill>
                  <a:schemeClr val="dk1"/>
                </a:solidFill>
              </a:rPr>
              <a:t>Topic B1 Life Events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4617116" y="7746580"/>
            <a:ext cx="1229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/>
              <a:t>How people cope with change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"/>
          <p:cNvSpPr txBox="1"/>
          <p:nvPr/>
        </p:nvSpPr>
        <p:spPr>
          <a:xfrm>
            <a:off x="3815736" y="9434336"/>
            <a:ext cx="127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/>
              <a:t>Sources of support offered for change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138746" y="9220631"/>
            <a:ext cx="1231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"/>
          <p:cNvSpPr txBox="1"/>
          <p:nvPr/>
        </p:nvSpPr>
        <p:spPr>
          <a:xfrm>
            <a:off x="3219700" y="7726176"/>
            <a:ext cx="14937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types of support to adapt to change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"/>
          <p:cNvSpPr txBox="1"/>
          <p:nvPr/>
        </p:nvSpPr>
        <p:spPr>
          <a:xfrm>
            <a:off x="6809225" y="4744363"/>
            <a:ext cx="997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Social Care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"/>
          <p:cNvSpPr txBox="1"/>
          <p:nvPr/>
        </p:nvSpPr>
        <p:spPr>
          <a:xfrm>
            <a:off x="7983525" y="6365163"/>
            <a:ext cx="936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Additional Care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Google Shape;180;p1"/>
          <p:cNvCxnSpPr/>
          <p:nvPr/>
        </p:nvCxnSpPr>
        <p:spPr>
          <a:xfrm rot="10800000">
            <a:off x="4235296" y="8999621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1" name="Google Shape;181;p1"/>
          <p:cNvCxnSpPr/>
          <p:nvPr/>
        </p:nvCxnSpPr>
        <p:spPr>
          <a:xfrm rot="10800000">
            <a:off x="5075058" y="8257521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82;p1"/>
          <p:cNvSpPr/>
          <p:nvPr/>
        </p:nvSpPr>
        <p:spPr>
          <a:xfrm>
            <a:off x="1735150" y="2322475"/>
            <a:ext cx="1117200" cy="9543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38100" cap="flat" cmpd="sng">
            <a:solidFill>
              <a:srgbClr val="7F6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Mad time session to improve assessed work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"/>
          <p:cNvSpPr txBox="1"/>
          <p:nvPr/>
        </p:nvSpPr>
        <p:spPr>
          <a:xfrm>
            <a:off x="1094706" y="1863981"/>
            <a:ext cx="86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37FF"/>
              </a:buClr>
              <a:buSzPts val="800"/>
              <a:buFont typeface="Calibri"/>
              <a:buNone/>
            </a:pPr>
            <a:r>
              <a:rPr lang="en-US" sz="1000" b="1" i="0" u="none" strike="noStrike" cap="none">
                <a:solidFill>
                  <a:srgbClr val="9437FF"/>
                </a:solidFill>
                <a:latin typeface="Calibri"/>
                <a:ea typeface="Calibri"/>
                <a:cs typeface="Calibri"/>
                <a:sym typeface="Calibri"/>
              </a:rPr>
              <a:t>End of Year Exam</a:t>
            </a:r>
            <a:endParaRPr sz="2000" b="1" i="0" u="none" strike="noStrike" cap="none">
              <a:solidFill>
                <a:srgbClr val="9437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4" name="Google Shape;184;p1"/>
          <p:cNvCxnSpPr/>
          <p:nvPr/>
        </p:nvCxnSpPr>
        <p:spPr>
          <a:xfrm flipH="1">
            <a:off x="933497" y="13263197"/>
            <a:ext cx="372600" cy="63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5" name="Google Shape;185;p1"/>
          <p:cNvSpPr txBox="1"/>
          <p:nvPr/>
        </p:nvSpPr>
        <p:spPr>
          <a:xfrm>
            <a:off x="5064512" y="11116868"/>
            <a:ext cx="1751400" cy="261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100"/>
              <a:t>Environment Factors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"/>
          <p:cNvSpPr txBox="1"/>
          <p:nvPr/>
        </p:nvSpPr>
        <p:spPr>
          <a:xfrm>
            <a:off x="6687700" y="10552975"/>
            <a:ext cx="117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Assessment of Factors through G&amp;D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7" name="Google Shape;187;p1"/>
          <p:cNvCxnSpPr/>
          <p:nvPr/>
        </p:nvCxnSpPr>
        <p:spPr>
          <a:xfrm rot="10800000">
            <a:off x="5691909" y="12177644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8" name="Google Shape;188;p1"/>
          <p:cNvCxnSpPr/>
          <p:nvPr/>
        </p:nvCxnSpPr>
        <p:spPr>
          <a:xfrm rot="10800000">
            <a:off x="7091834" y="12293544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89" name="Google Shape;189;p1"/>
          <p:cNvCxnSpPr/>
          <p:nvPr/>
        </p:nvCxnSpPr>
        <p:spPr>
          <a:xfrm rot="10800000">
            <a:off x="5691909" y="11327782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0" name="Google Shape;190;p1"/>
          <p:cNvSpPr/>
          <p:nvPr/>
        </p:nvSpPr>
        <p:spPr>
          <a:xfrm>
            <a:off x="5999232" y="8401776"/>
            <a:ext cx="12288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700">
                <a:solidFill>
                  <a:schemeClr val="dk1"/>
                </a:solidFill>
              </a:rPr>
              <a:t>Topic B1 Life Events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"/>
          <p:cNvSpPr/>
          <p:nvPr/>
        </p:nvSpPr>
        <p:spPr>
          <a:xfrm>
            <a:off x="5846979" y="8287515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"/>
          <p:cNvSpPr/>
          <p:nvPr/>
        </p:nvSpPr>
        <p:spPr>
          <a:xfrm>
            <a:off x="5999225" y="8485950"/>
            <a:ext cx="12312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</a:rPr>
              <a:t>Topic B2 Change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3" name="Google Shape;19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86923" y="7692128"/>
            <a:ext cx="843000" cy="843000"/>
          </a:xfrm>
          <a:prstGeom prst="rect">
            <a:avLst/>
          </a:prstGeom>
          <a:noFill/>
          <a:ln w="41275" cap="flat" cmpd="sng">
            <a:solidFill>
              <a:srgbClr val="3F3F3F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194" name="Google Shape;194;p1"/>
          <p:cNvSpPr txBox="1"/>
          <p:nvPr/>
        </p:nvSpPr>
        <p:spPr>
          <a:xfrm>
            <a:off x="7760225" y="11428650"/>
            <a:ext cx="1215000" cy="831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MAD TIME ON THE ASSESSMENT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" name="Google Shape;195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68094" y="9654144"/>
            <a:ext cx="1311000" cy="872411"/>
          </a:xfrm>
          <a:prstGeom prst="rect">
            <a:avLst/>
          </a:prstGeom>
          <a:noFill/>
          <a:ln w="41275" cap="flat" cmpd="sng">
            <a:solidFill>
              <a:srgbClr val="3F3F3F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196" name="Google Shape;196;p1"/>
          <p:cNvSpPr/>
          <p:nvPr/>
        </p:nvSpPr>
        <p:spPr>
          <a:xfrm>
            <a:off x="1345804" y="8140290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"/>
          <p:cNvSpPr/>
          <p:nvPr/>
        </p:nvSpPr>
        <p:spPr>
          <a:xfrm>
            <a:off x="1506350" y="8338738"/>
            <a:ext cx="12312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Start of the PSA from Jan - May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714150" y="7028913"/>
            <a:ext cx="16224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PSA task released and completion of the 4 tasks for component 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"/>
          <p:cNvSpPr txBox="1"/>
          <p:nvPr/>
        </p:nvSpPr>
        <p:spPr>
          <a:xfrm>
            <a:off x="3180888" y="5604126"/>
            <a:ext cx="3108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Component 2; Health and Social Care Values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/>
          <p:cNvSpPr/>
          <p:nvPr/>
        </p:nvSpPr>
        <p:spPr>
          <a:xfrm>
            <a:off x="1172429" y="5222353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"/>
          <p:cNvSpPr/>
          <p:nvPr/>
        </p:nvSpPr>
        <p:spPr>
          <a:xfrm>
            <a:off x="1323475" y="5454475"/>
            <a:ext cx="12312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Topic A1 Healthcare Services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"/>
          <p:cNvSpPr txBox="1"/>
          <p:nvPr/>
        </p:nvSpPr>
        <p:spPr>
          <a:xfrm>
            <a:off x="2898400" y="6502614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Health conditions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"/>
          <p:cNvSpPr txBox="1"/>
          <p:nvPr/>
        </p:nvSpPr>
        <p:spPr>
          <a:xfrm>
            <a:off x="2867200" y="5033151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Health services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"/>
          <p:cNvSpPr/>
          <p:nvPr/>
        </p:nvSpPr>
        <p:spPr>
          <a:xfrm>
            <a:off x="6169567" y="5237540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"/>
          <p:cNvSpPr/>
          <p:nvPr/>
        </p:nvSpPr>
        <p:spPr>
          <a:xfrm>
            <a:off x="6339037" y="5370938"/>
            <a:ext cx="12312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Topic A2 Social Care Services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"/>
          <p:cNvSpPr/>
          <p:nvPr/>
        </p:nvSpPr>
        <p:spPr>
          <a:xfrm>
            <a:off x="7788942" y="2981890"/>
            <a:ext cx="1533300" cy="14169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"/>
          <p:cNvSpPr/>
          <p:nvPr/>
        </p:nvSpPr>
        <p:spPr>
          <a:xfrm>
            <a:off x="7964637" y="3186863"/>
            <a:ext cx="1231200" cy="102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Topic A3 Barriers to services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/>
          <p:cNvSpPr txBox="1"/>
          <p:nvPr/>
        </p:nvSpPr>
        <p:spPr>
          <a:xfrm>
            <a:off x="2541363" y="9130163"/>
            <a:ext cx="1215000" cy="73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MAD TIME ON THE ASSESSMENT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"/>
          <p:cNvSpPr txBox="1"/>
          <p:nvPr/>
        </p:nvSpPr>
        <p:spPr>
          <a:xfrm>
            <a:off x="3124350" y="3436214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Social and Cultural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"/>
          <p:cNvSpPr txBox="1"/>
          <p:nvPr/>
        </p:nvSpPr>
        <p:spPr>
          <a:xfrm>
            <a:off x="4484825" y="3666476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Sensory barriers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"/>
          <p:cNvSpPr txBox="1"/>
          <p:nvPr/>
        </p:nvSpPr>
        <p:spPr>
          <a:xfrm>
            <a:off x="5866775" y="3646076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Physical Barriers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"/>
          <p:cNvSpPr txBox="1"/>
          <p:nvPr/>
        </p:nvSpPr>
        <p:spPr>
          <a:xfrm>
            <a:off x="3124350" y="1801301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Resource Barriers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"/>
          <p:cNvSpPr txBox="1"/>
          <p:nvPr/>
        </p:nvSpPr>
        <p:spPr>
          <a:xfrm>
            <a:off x="4945050" y="1567739"/>
            <a:ext cx="1493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Geographical Barrier 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"/>
          <p:cNvSpPr txBox="1"/>
          <p:nvPr/>
        </p:nvSpPr>
        <p:spPr>
          <a:xfrm>
            <a:off x="6432425" y="1875776"/>
            <a:ext cx="14937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Language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Barriers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"/>
          <p:cNvSpPr txBox="1"/>
          <p:nvPr/>
        </p:nvSpPr>
        <p:spPr>
          <a:xfrm>
            <a:off x="8264913" y="4480263"/>
            <a:ext cx="1215000" cy="73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MAD TIME ON THE ASSESSMENT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5" name="Google Shape;215;p1"/>
          <p:cNvCxnSpPr/>
          <p:nvPr/>
        </p:nvCxnSpPr>
        <p:spPr>
          <a:xfrm rot="10800000">
            <a:off x="8183825" y="5998251"/>
            <a:ext cx="0" cy="3507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6" name="Google Shape;216;p1"/>
          <p:cNvCxnSpPr/>
          <p:nvPr/>
        </p:nvCxnSpPr>
        <p:spPr>
          <a:xfrm flipH="1">
            <a:off x="3699561" y="2075439"/>
            <a:ext cx="111000" cy="409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7" name="Google Shape;217;p1"/>
          <p:cNvCxnSpPr/>
          <p:nvPr/>
        </p:nvCxnSpPr>
        <p:spPr>
          <a:xfrm flipH="1">
            <a:off x="6899123" y="2180364"/>
            <a:ext cx="111000" cy="409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8" name="Google Shape;218;p1"/>
          <p:cNvCxnSpPr/>
          <p:nvPr/>
        </p:nvCxnSpPr>
        <p:spPr>
          <a:xfrm flipH="1">
            <a:off x="3986061" y="2873902"/>
            <a:ext cx="111000" cy="40950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219" name="Google Shape;219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444848" y="6363973"/>
            <a:ext cx="898200" cy="898200"/>
          </a:xfrm>
          <a:prstGeom prst="rect">
            <a:avLst/>
          </a:prstGeom>
          <a:noFill/>
          <a:ln w="41275" cap="flat" cmpd="sng">
            <a:solidFill>
              <a:srgbClr val="3F3F3F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220" name="Google Shape;220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164575" y="4616988"/>
            <a:ext cx="1422300" cy="659430"/>
          </a:xfrm>
          <a:prstGeom prst="rect">
            <a:avLst/>
          </a:prstGeom>
          <a:noFill/>
          <a:ln w="41275" cap="flat" cmpd="sng">
            <a:solidFill>
              <a:srgbClr val="3F3F3F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221" name="Google Shape;221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66331" y="7040078"/>
            <a:ext cx="1422300" cy="678328"/>
          </a:xfrm>
          <a:prstGeom prst="rect">
            <a:avLst/>
          </a:prstGeom>
          <a:noFill/>
          <a:ln w="41275" cap="flat" cmpd="sng">
            <a:solidFill>
              <a:srgbClr val="3F3F3F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222" name="Google Shape;222;p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351294" y="10305345"/>
            <a:ext cx="1412375" cy="808430"/>
          </a:xfrm>
          <a:prstGeom prst="rect">
            <a:avLst/>
          </a:prstGeom>
          <a:noFill/>
          <a:ln w="41275" cap="flat" cmpd="sng">
            <a:solidFill>
              <a:srgbClr val="3F3F3F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L.Parkinson</cp:lastModifiedBy>
  <cp:revision>1</cp:revision>
  <dcterms:created xsi:type="dcterms:W3CDTF">2018-02-08T08:28:53Z</dcterms:created>
  <dcterms:modified xsi:type="dcterms:W3CDTF">2023-09-03T15:32:05Z</dcterms:modified>
</cp:coreProperties>
</file>