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bD+vrD5IhI8aMmqUzHMWVZ2Qq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052" y="-4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476500" y="1241425"/>
            <a:ext cx="184467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-736172" y="6100353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212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1912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920883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669535" y="6443610"/>
            <a:ext cx="4112126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920884" y="4324325"/>
            <a:ext cx="4132378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920884" y="6443610"/>
            <a:ext cx="4132378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4627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marL="914400" lvl="1" indent="-417576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marL="1371600" lvl="2" indent="-390588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marL="1828800" lvl="3" indent="-363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marL="2286000" lvl="4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marL="2743200" lvl="5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marL="3200400" lvl="6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marL="3657600" lvl="7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marL="4114800" lvl="8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7576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058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3600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4474" y="-25371"/>
            <a:ext cx="9726896" cy="17640299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0027" y="-55686"/>
            <a:ext cx="9405600" cy="16578600"/>
          </a:xfrm>
          <a:prstGeom prst="rect">
            <a:avLst/>
          </a:prstGeom>
          <a:solidFill>
            <a:schemeClr val="lt1"/>
          </a:solidFill>
          <a:ln w="41275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lang="en-US" sz="1954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913574" y="14610231"/>
            <a:ext cx="6361500" cy="9033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878922" y="11539505"/>
            <a:ext cx="5993592" cy="9009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 rot="5400000" flipH="1">
            <a:off x="5633239" y="2680090"/>
            <a:ext cx="3975310" cy="323187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096725" y="8463942"/>
            <a:ext cx="5865018" cy="889402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2083672" y="5416379"/>
            <a:ext cx="5547750" cy="8677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820991" y="2319093"/>
            <a:ext cx="5827819" cy="90712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90189" y="2149678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463942" y="2319093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 rot="-5400000">
            <a:off x="992866" y="2404929"/>
            <a:ext cx="938427" cy="735967"/>
          </a:xfrm>
          <a:prstGeom prst="triangle">
            <a:avLst>
              <a:gd name="adj" fmla="val 50000"/>
            </a:avLst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19609" y="2347743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5255" y="2434276"/>
            <a:ext cx="8412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2" name="Google Shape;102;p1"/>
          <p:cNvCxnSpPr/>
          <p:nvPr/>
        </p:nvCxnSpPr>
        <p:spPr>
          <a:xfrm rot="10800000">
            <a:off x="6321347" y="15363734"/>
            <a:ext cx="0" cy="4098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667060" y="16797416"/>
            <a:ext cx="0" cy="510128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0" name="Google Shape;110;p1"/>
          <p:cNvCxnSpPr/>
          <p:nvPr/>
        </p:nvCxnSpPr>
        <p:spPr>
          <a:xfrm rot="10800000" flipH="1">
            <a:off x="2729291" y="15426400"/>
            <a:ext cx="13968" cy="34353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1" name="Google Shape;111;p1"/>
          <p:cNvCxnSpPr/>
          <p:nvPr/>
        </p:nvCxnSpPr>
        <p:spPr>
          <a:xfrm flipH="1">
            <a:off x="8571421" y="10703291"/>
            <a:ext cx="900" cy="989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2" name="Google Shape;112;p1"/>
          <p:cNvCxnSpPr/>
          <p:nvPr/>
        </p:nvCxnSpPr>
        <p:spPr>
          <a:xfrm rot="10800000" flipH="1">
            <a:off x="8275075" y="10868188"/>
            <a:ext cx="593700" cy="2802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3" name="Google Shape;113;p1"/>
          <p:cNvCxnSpPr/>
          <p:nvPr/>
        </p:nvCxnSpPr>
        <p:spPr>
          <a:xfrm rot="10800000">
            <a:off x="4280834" y="12151544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4" name="Google Shape;114;p1"/>
          <p:cNvCxnSpPr>
            <a:cxnSpLocks/>
          </p:cNvCxnSpPr>
          <p:nvPr/>
        </p:nvCxnSpPr>
        <p:spPr>
          <a:xfrm flipV="1">
            <a:off x="7700640" y="9528431"/>
            <a:ext cx="378298" cy="28025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15" name="Google Shape;115;p1"/>
          <p:cNvSpPr txBox="1"/>
          <p:nvPr/>
        </p:nvSpPr>
        <p:spPr>
          <a:xfrm>
            <a:off x="1197060" y="8677062"/>
            <a:ext cx="9977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 charity fundraising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1"/>
          <p:cNvPicPr preferRelativeResize="0"/>
          <p:nvPr/>
        </p:nvPicPr>
        <p:blipFill rotWithShape="1">
          <a:blip r:embed="rId3">
            <a:alphaModFix/>
          </a:blip>
          <a:srcRect b="30622"/>
          <a:stretch/>
        </p:blipFill>
        <p:spPr>
          <a:xfrm>
            <a:off x="1092971" y="8164800"/>
            <a:ext cx="749972" cy="56191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7" name="Google Shape;117;p1"/>
          <p:cNvCxnSpPr/>
          <p:nvPr/>
        </p:nvCxnSpPr>
        <p:spPr>
          <a:xfrm rot="10800000" flipH="1">
            <a:off x="2864200" y="8258741"/>
            <a:ext cx="3000" cy="3249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8" name="Google Shape;118;p1"/>
          <p:cNvCxnSpPr/>
          <p:nvPr/>
        </p:nvCxnSpPr>
        <p:spPr>
          <a:xfrm rot="10800000">
            <a:off x="2674395" y="3141091"/>
            <a:ext cx="0" cy="2318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9" name="Google Shape;119;p1"/>
          <p:cNvCxnSpPr/>
          <p:nvPr/>
        </p:nvCxnSpPr>
        <p:spPr>
          <a:xfrm rot="10800000" flipH="1">
            <a:off x="6935304" y="3063137"/>
            <a:ext cx="1809" cy="26308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0" name="Google Shape;120;p1"/>
          <p:cNvCxnSpPr/>
          <p:nvPr/>
        </p:nvCxnSpPr>
        <p:spPr>
          <a:xfrm>
            <a:off x="3710131" y="5310900"/>
            <a:ext cx="0" cy="3306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21" name="Google Shape;121;p1"/>
          <p:cNvSpPr txBox="1"/>
          <p:nvPr/>
        </p:nvSpPr>
        <p:spPr>
          <a:xfrm>
            <a:off x="-11100" y="16797416"/>
            <a:ext cx="9726900" cy="9543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2" name="Google Shape;122;p1"/>
          <p:cNvCxnSpPr/>
          <p:nvPr/>
        </p:nvCxnSpPr>
        <p:spPr>
          <a:xfrm rot="10800000">
            <a:off x="8300301" y="9139076"/>
            <a:ext cx="569700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23" name="Google Shape;123;p1"/>
          <p:cNvSpPr txBox="1"/>
          <p:nvPr/>
        </p:nvSpPr>
        <p:spPr>
          <a:xfrm>
            <a:off x="2230035" y="308300"/>
            <a:ext cx="55302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AND SOCIAL CARE </a:t>
            </a: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PLECKGATE </a:t>
            </a:r>
            <a:endParaRPr sz="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2423228" y="662479"/>
            <a:ext cx="525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JOURNEY</a:t>
            </a:r>
            <a:endParaRPr sz="1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1" descr="Image result for pleckgate high schoo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52401" y="295086"/>
            <a:ext cx="898188" cy="898188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"/>
          <p:cNvSpPr/>
          <p:nvPr/>
        </p:nvSpPr>
        <p:spPr>
          <a:xfrm rot="-5400000" flipH="1">
            <a:off x="106545" y="5767992"/>
            <a:ext cx="3975310" cy="323187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"/>
          <p:cNvSpPr/>
          <p:nvPr/>
        </p:nvSpPr>
        <p:spPr>
          <a:xfrm rot="5400000" flipH="1">
            <a:off x="5819815" y="8832559"/>
            <a:ext cx="3975300" cy="32319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"/>
          <p:cNvSpPr/>
          <p:nvPr/>
        </p:nvSpPr>
        <p:spPr>
          <a:xfrm rot="-5400000" flipH="1">
            <a:off x="-81499" y="11921752"/>
            <a:ext cx="3975300" cy="32319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/>
          <p:nvPr/>
        </p:nvSpPr>
        <p:spPr>
          <a:xfrm>
            <a:off x="468650" y="11314975"/>
            <a:ext cx="1751400" cy="14727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"/>
          <p:cNvSpPr/>
          <p:nvPr/>
        </p:nvSpPr>
        <p:spPr>
          <a:xfrm>
            <a:off x="7977849" y="9431404"/>
            <a:ext cx="1533300" cy="14169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2" name="Google Shape;132;p1"/>
          <p:cNvCxnSpPr/>
          <p:nvPr/>
        </p:nvCxnSpPr>
        <p:spPr>
          <a:xfrm>
            <a:off x="7631421" y="5197135"/>
            <a:ext cx="322200" cy="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3" name="Google Shape;133;p1"/>
          <p:cNvCxnSpPr/>
          <p:nvPr/>
        </p:nvCxnSpPr>
        <p:spPr>
          <a:xfrm rot="10800000" flipH="1">
            <a:off x="5230764" y="3127731"/>
            <a:ext cx="1809" cy="26308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6" name="Google Shape;136;p1"/>
          <p:cNvCxnSpPr/>
          <p:nvPr/>
        </p:nvCxnSpPr>
        <p:spPr>
          <a:xfrm>
            <a:off x="7091825" y="11396313"/>
            <a:ext cx="432600" cy="230400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37" name="Google Shape;137;p1" descr="Image result for pleckgate high schoo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8262" y="303238"/>
            <a:ext cx="898188" cy="8981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8" name="Google Shape;138;p1"/>
          <p:cNvCxnSpPr/>
          <p:nvPr/>
        </p:nvCxnSpPr>
        <p:spPr>
          <a:xfrm flipH="1">
            <a:off x="8316221" y="8820093"/>
            <a:ext cx="271200" cy="3189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9" name="Google Shape;139;p1"/>
          <p:cNvSpPr/>
          <p:nvPr/>
        </p:nvSpPr>
        <p:spPr>
          <a:xfrm>
            <a:off x="8468977" y="14701175"/>
            <a:ext cx="1024521" cy="96445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/>
          <p:nvPr/>
        </p:nvSpPr>
        <p:spPr>
          <a:xfrm>
            <a:off x="8372810" y="14526553"/>
            <a:ext cx="1024521" cy="96445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7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"/>
          <p:cNvSpPr/>
          <p:nvPr/>
        </p:nvSpPr>
        <p:spPr>
          <a:xfrm>
            <a:off x="8202827" y="14301145"/>
            <a:ext cx="1412377" cy="147266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8451873" y="14562600"/>
            <a:ext cx="841075" cy="936462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10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2726813" y="14928638"/>
            <a:ext cx="31080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>
                <a:solidFill>
                  <a:schemeClr val="lt1"/>
                </a:solidFill>
              </a:rPr>
              <a:t>PSA Tasks for Component 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5230764" y="15732900"/>
            <a:ext cx="328913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dirty="0"/>
              <a:t>Weeks 1-2 – Completion of PSA1 Primary and Secondary Service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1115542" y="17274269"/>
            <a:ext cx="130232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Assessment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5" name="Google Shape;145;p1"/>
          <p:cNvCxnSpPr/>
          <p:nvPr/>
        </p:nvCxnSpPr>
        <p:spPr>
          <a:xfrm>
            <a:off x="3069490" y="16797416"/>
            <a:ext cx="2440" cy="37970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6" name="Google Shape;146;p1"/>
          <p:cNvSpPr txBox="1"/>
          <p:nvPr/>
        </p:nvSpPr>
        <p:spPr>
          <a:xfrm>
            <a:off x="2655291" y="17177116"/>
            <a:ext cx="130232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Curriculum content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8" name="Google Shape;148;p1"/>
          <p:cNvCxnSpPr/>
          <p:nvPr/>
        </p:nvCxnSpPr>
        <p:spPr>
          <a:xfrm flipH="1">
            <a:off x="1695921" y="16866414"/>
            <a:ext cx="11691" cy="407854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5" name="Google Shape;155;p1"/>
          <p:cNvCxnSpPr/>
          <p:nvPr/>
        </p:nvCxnSpPr>
        <p:spPr>
          <a:xfrm>
            <a:off x="4230382" y="16847027"/>
            <a:ext cx="0" cy="39245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6" name="Google Shape;156;p1"/>
          <p:cNvSpPr txBox="1"/>
          <p:nvPr/>
        </p:nvSpPr>
        <p:spPr>
          <a:xfrm>
            <a:off x="3871231" y="17274267"/>
            <a:ext cx="130232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Homework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7" name="Google Shape;157;p1"/>
          <p:cNvCxnSpPr/>
          <p:nvPr/>
        </p:nvCxnSpPr>
        <p:spPr>
          <a:xfrm rot="10800000">
            <a:off x="2898410" y="12188814"/>
            <a:ext cx="0" cy="4029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8" name="Google Shape;158;p1"/>
          <p:cNvCxnSpPr/>
          <p:nvPr/>
        </p:nvCxnSpPr>
        <p:spPr>
          <a:xfrm>
            <a:off x="2926510" y="11395434"/>
            <a:ext cx="0" cy="3306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9" name="Google Shape;159;p1"/>
          <p:cNvSpPr txBox="1"/>
          <p:nvPr/>
        </p:nvSpPr>
        <p:spPr>
          <a:xfrm>
            <a:off x="2265438" y="11223029"/>
            <a:ext cx="17514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000"/>
              <a:t>Lifestyle Factors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0" name="Google Shape;160;p1"/>
          <p:cNvCxnSpPr/>
          <p:nvPr/>
        </p:nvCxnSpPr>
        <p:spPr>
          <a:xfrm>
            <a:off x="4242438" y="11376550"/>
            <a:ext cx="329700" cy="5085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1" name="Google Shape;161;p1"/>
          <p:cNvSpPr txBox="1"/>
          <p:nvPr/>
        </p:nvSpPr>
        <p:spPr>
          <a:xfrm>
            <a:off x="3578187" y="11130780"/>
            <a:ext cx="1751400" cy="261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100"/>
              <a:t>Emotional Factors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5124448" y="12500575"/>
            <a:ext cx="13110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100"/>
              <a:t>Cultural Factors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6432425" y="12540203"/>
            <a:ext cx="17514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100"/>
              <a:t>Economic Factors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"/>
          <p:cNvSpPr txBox="1"/>
          <p:nvPr/>
        </p:nvSpPr>
        <p:spPr>
          <a:xfrm rot="2043125">
            <a:off x="7756858" y="8443133"/>
            <a:ext cx="1751418" cy="261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Lifestyle Indicators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"/>
          <p:cNvSpPr txBox="1"/>
          <p:nvPr/>
        </p:nvSpPr>
        <p:spPr>
          <a:xfrm rot="787">
            <a:off x="3802949" y="12691502"/>
            <a:ext cx="13110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Social Factors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2273169" y="12540257"/>
            <a:ext cx="17514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100"/>
              <a:t>Physical Factors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0" name="Google Shape;170;p1"/>
          <p:cNvCxnSpPr/>
          <p:nvPr/>
        </p:nvCxnSpPr>
        <p:spPr>
          <a:xfrm rot="10800000">
            <a:off x="2664766" y="6173602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1" name="Google Shape;171;p1"/>
          <p:cNvCxnSpPr/>
          <p:nvPr/>
        </p:nvCxnSpPr>
        <p:spPr>
          <a:xfrm flipH="1">
            <a:off x="5368098" y="2079264"/>
            <a:ext cx="111000" cy="4095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6509421" y="9847607"/>
            <a:ext cx="1312656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100" dirty="0"/>
              <a:t>Physiological Indicators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"/>
          <p:cNvSpPr/>
          <p:nvPr/>
        </p:nvSpPr>
        <p:spPr>
          <a:xfrm>
            <a:off x="8139541" y="9634927"/>
            <a:ext cx="1228800" cy="10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chemeClr val="dk1"/>
                </a:solidFill>
              </a:rPr>
              <a:t>Health Indicators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3878995" y="7800709"/>
            <a:ext cx="12291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dirty="0"/>
              <a:t>Wishes of the individual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"/>
          <p:cNvSpPr txBox="1"/>
          <p:nvPr/>
        </p:nvSpPr>
        <p:spPr>
          <a:xfrm>
            <a:off x="3815736" y="9434336"/>
            <a:ext cx="12759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dirty="0"/>
              <a:t>Needs of the individual</a:t>
            </a:r>
            <a:endParaRPr sz="9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"/>
          <p:cNvSpPr txBox="1"/>
          <p:nvPr/>
        </p:nvSpPr>
        <p:spPr>
          <a:xfrm>
            <a:off x="2176172" y="7835114"/>
            <a:ext cx="1493700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Circumstances of the individual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"/>
          <p:cNvSpPr txBox="1"/>
          <p:nvPr/>
        </p:nvSpPr>
        <p:spPr>
          <a:xfrm>
            <a:off x="4812746" y="6511299"/>
            <a:ext cx="936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Additional Care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0" name="Google Shape;180;p1"/>
          <p:cNvCxnSpPr/>
          <p:nvPr/>
        </p:nvCxnSpPr>
        <p:spPr>
          <a:xfrm rot="10800000">
            <a:off x="4235296" y="8999621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1" name="Google Shape;181;p1"/>
          <p:cNvCxnSpPr/>
          <p:nvPr/>
        </p:nvCxnSpPr>
        <p:spPr>
          <a:xfrm rot="10800000">
            <a:off x="4280813" y="8285509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2" name="Google Shape;182;p1"/>
          <p:cNvSpPr/>
          <p:nvPr/>
        </p:nvSpPr>
        <p:spPr>
          <a:xfrm>
            <a:off x="1735150" y="2322475"/>
            <a:ext cx="1117200" cy="954300"/>
          </a:xfrm>
          <a:prstGeom prst="roundRect">
            <a:avLst>
              <a:gd name="adj" fmla="val 16667"/>
            </a:avLst>
          </a:prstGeom>
          <a:solidFill>
            <a:srgbClr val="B6D7A8"/>
          </a:solidFill>
          <a:ln w="38100" cap="flat" cmpd="sng">
            <a:solidFill>
              <a:srgbClr val="7F6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Mad time session to improve assessed work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"/>
          <p:cNvSpPr txBox="1"/>
          <p:nvPr/>
        </p:nvSpPr>
        <p:spPr>
          <a:xfrm>
            <a:off x="1094706" y="1863981"/>
            <a:ext cx="86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37FF"/>
              </a:buClr>
              <a:buSzPts val="800"/>
              <a:buFont typeface="Calibri"/>
              <a:buNone/>
            </a:pPr>
            <a:r>
              <a:rPr lang="en-US" sz="1000" b="1" i="0" u="none" strike="noStrike" cap="none">
                <a:solidFill>
                  <a:srgbClr val="9437FF"/>
                </a:solidFill>
                <a:latin typeface="Calibri"/>
                <a:ea typeface="Calibri"/>
                <a:cs typeface="Calibri"/>
                <a:sym typeface="Calibri"/>
              </a:rPr>
              <a:t>End of Year Exam</a:t>
            </a:r>
            <a:endParaRPr sz="2000" b="1" i="0" u="none" strike="noStrike" cap="none">
              <a:solidFill>
                <a:srgbClr val="9437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4" name="Google Shape;184;p1"/>
          <p:cNvCxnSpPr/>
          <p:nvPr/>
        </p:nvCxnSpPr>
        <p:spPr>
          <a:xfrm flipH="1">
            <a:off x="933497" y="13263197"/>
            <a:ext cx="372600" cy="6300"/>
          </a:xfrm>
          <a:prstGeom prst="straightConnector1">
            <a:avLst/>
          </a:prstGeom>
          <a:ln>
            <a:headEnd type="none" w="sm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Google Shape;185;p1"/>
          <p:cNvSpPr txBox="1"/>
          <p:nvPr/>
        </p:nvSpPr>
        <p:spPr>
          <a:xfrm>
            <a:off x="5064512" y="11116868"/>
            <a:ext cx="1751400" cy="261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100"/>
              <a:t>Environment Factors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"/>
          <p:cNvSpPr txBox="1"/>
          <p:nvPr/>
        </p:nvSpPr>
        <p:spPr>
          <a:xfrm>
            <a:off x="6687700" y="10552975"/>
            <a:ext cx="117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Assessment of Factors through G&amp;D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7" name="Google Shape;187;p1"/>
          <p:cNvCxnSpPr/>
          <p:nvPr/>
        </p:nvCxnSpPr>
        <p:spPr>
          <a:xfrm rot="10800000">
            <a:off x="5691909" y="12177644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8" name="Google Shape;188;p1"/>
          <p:cNvCxnSpPr/>
          <p:nvPr/>
        </p:nvCxnSpPr>
        <p:spPr>
          <a:xfrm rot="10800000">
            <a:off x="7091834" y="12293544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9" name="Google Shape;189;p1"/>
          <p:cNvCxnSpPr/>
          <p:nvPr/>
        </p:nvCxnSpPr>
        <p:spPr>
          <a:xfrm rot="10800000">
            <a:off x="5691909" y="11327782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1" name="Google Shape;191;p1"/>
          <p:cNvSpPr/>
          <p:nvPr/>
        </p:nvSpPr>
        <p:spPr>
          <a:xfrm>
            <a:off x="4687600" y="8341695"/>
            <a:ext cx="1533300" cy="14169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"/>
          <p:cNvSpPr/>
          <p:nvPr/>
        </p:nvSpPr>
        <p:spPr>
          <a:xfrm>
            <a:off x="4819129" y="8516368"/>
            <a:ext cx="1231200" cy="10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chemeClr val="dk1"/>
                </a:solidFill>
              </a:rPr>
              <a:t>Person Centered Approach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"/>
          <p:cNvSpPr txBox="1"/>
          <p:nvPr/>
        </p:nvSpPr>
        <p:spPr>
          <a:xfrm>
            <a:off x="7814700" y="11527448"/>
            <a:ext cx="1215000" cy="831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MAD TIME ON THE ASSESSMENT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"/>
          <p:cNvSpPr txBox="1"/>
          <p:nvPr/>
        </p:nvSpPr>
        <p:spPr>
          <a:xfrm>
            <a:off x="4415995" y="5633000"/>
            <a:ext cx="31080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>
                <a:solidFill>
                  <a:schemeClr val="lt1"/>
                </a:solidFill>
              </a:rPr>
              <a:t>Component 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/>
          <p:cNvSpPr/>
          <p:nvPr/>
        </p:nvSpPr>
        <p:spPr>
          <a:xfrm>
            <a:off x="413357" y="6446728"/>
            <a:ext cx="1533300" cy="14169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"/>
          <p:cNvSpPr/>
          <p:nvPr/>
        </p:nvSpPr>
        <p:spPr>
          <a:xfrm>
            <a:off x="611743" y="6669059"/>
            <a:ext cx="1231200" cy="10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chemeClr val="dk1"/>
                </a:solidFill>
              </a:rPr>
              <a:t>Support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"/>
          <p:cNvSpPr txBox="1"/>
          <p:nvPr/>
        </p:nvSpPr>
        <p:spPr>
          <a:xfrm>
            <a:off x="2194783" y="6583077"/>
            <a:ext cx="1493700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Recommendations of support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"/>
          <p:cNvSpPr txBox="1"/>
          <p:nvPr/>
        </p:nvSpPr>
        <p:spPr>
          <a:xfrm>
            <a:off x="2867200" y="5033151"/>
            <a:ext cx="1493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/>
              <a:t>Health services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"/>
          <p:cNvSpPr/>
          <p:nvPr/>
        </p:nvSpPr>
        <p:spPr>
          <a:xfrm>
            <a:off x="7788942" y="2981890"/>
            <a:ext cx="1533300" cy="14169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"/>
          <p:cNvSpPr/>
          <p:nvPr/>
        </p:nvSpPr>
        <p:spPr>
          <a:xfrm>
            <a:off x="7964637" y="3186863"/>
            <a:ext cx="1231200" cy="10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</a:rPr>
              <a:t>Topic A3 Barriers to services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/>
          <p:cNvSpPr txBox="1"/>
          <p:nvPr/>
        </p:nvSpPr>
        <p:spPr>
          <a:xfrm>
            <a:off x="838061" y="8328053"/>
            <a:ext cx="1215000" cy="73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MAD TIME ON THE ASSESSMENT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"/>
          <p:cNvSpPr txBox="1"/>
          <p:nvPr/>
        </p:nvSpPr>
        <p:spPr>
          <a:xfrm>
            <a:off x="3124350" y="3436214"/>
            <a:ext cx="1493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/>
              <a:t>Social and Cultural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"/>
          <p:cNvSpPr txBox="1"/>
          <p:nvPr/>
        </p:nvSpPr>
        <p:spPr>
          <a:xfrm>
            <a:off x="4484825" y="3666476"/>
            <a:ext cx="1493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/>
              <a:t>Sensory barriers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"/>
          <p:cNvSpPr txBox="1"/>
          <p:nvPr/>
        </p:nvSpPr>
        <p:spPr>
          <a:xfrm>
            <a:off x="5866775" y="3646076"/>
            <a:ext cx="1493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/>
              <a:t>Physical Barriers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"/>
          <p:cNvSpPr txBox="1"/>
          <p:nvPr/>
        </p:nvSpPr>
        <p:spPr>
          <a:xfrm>
            <a:off x="3124350" y="1801301"/>
            <a:ext cx="1493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/>
              <a:t>Resource Barriers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"/>
          <p:cNvSpPr txBox="1"/>
          <p:nvPr/>
        </p:nvSpPr>
        <p:spPr>
          <a:xfrm>
            <a:off x="4945050" y="1567739"/>
            <a:ext cx="1493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/>
              <a:t>Geographical Barrier 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"/>
          <p:cNvSpPr txBox="1"/>
          <p:nvPr/>
        </p:nvSpPr>
        <p:spPr>
          <a:xfrm>
            <a:off x="6432425" y="1875776"/>
            <a:ext cx="14937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/>
              <a:t>Language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Barriers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5" name="Google Shape;215;p1"/>
          <p:cNvCxnSpPr/>
          <p:nvPr/>
        </p:nvCxnSpPr>
        <p:spPr>
          <a:xfrm rot="10800000">
            <a:off x="5443818" y="6107557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6" name="Google Shape;216;p1"/>
          <p:cNvCxnSpPr/>
          <p:nvPr/>
        </p:nvCxnSpPr>
        <p:spPr>
          <a:xfrm flipH="1">
            <a:off x="3699561" y="2075439"/>
            <a:ext cx="111000" cy="4095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7" name="Google Shape;217;p1"/>
          <p:cNvCxnSpPr/>
          <p:nvPr/>
        </p:nvCxnSpPr>
        <p:spPr>
          <a:xfrm flipH="1">
            <a:off x="6899123" y="2180364"/>
            <a:ext cx="111000" cy="4095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8" name="Google Shape;218;p1"/>
          <p:cNvCxnSpPr/>
          <p:nvPr/>
        </p:nvCxnSpPr>
        <p:spPr>
          <a:xfrm flipH="1">
            <a:off x="3986061" y="2873902"/>
            <a:ext cx="111000" cy="4095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20" name="Google Shape;220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5633" y="4022352"/>
            <a:ext cx="1422300" cy="659430"/>
          </a:xfrm>
          <a:prstGeom prst="rect">
            <a:avLst/>
          </a:prstGeom>
          <a:noFill/>
          <a:ln w="41275" cap="flat" cmpd="sng">
            <a:solidFill>
              <a:srgbClr val="3F3F3F"/>
            </a:solidFill>
            <a:prstDash val="solid"/>
            <a:miter lim="8000"/>
            <a:headEnd type="none" w="sm" len="sm"/>
            <a:tailEnd type="none" w="sm" len="sm"/>
          </a:ln>
        </p:spPr>
      </p:pic>
      <p:pic>
        <p:nvPicPr>
          <p:cNvPr id="222" name="Google Shape;222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4685" y="9975622"/>
            <a:ext cx="1412375" cy="808430"/>
          </a:xfrm>
          <a:prstGeom prst="rect">
            <a:avLst/>
          </a:prstGeom>
          <a:noFill/>
          <a:ln w="41275" cap="flat" cmpd="sng">
            <a:solidFill>
              <a:srgbClr val="3F3F3F"/>
            </a:solidFill>
            <a:prstDash val="solid"/>
            <a:miter lim="8000"/>
            <a:headEnd type="none" w="sm" len="sm"/>
            <a:tailEnd type="none" w="sm" len="sm"/>
          </a:ln>
        </p:spPr>
      </p:pic>
      <p:sp>
        <p:nvSpPr>
          <p:cNvPr id="223" name="Google Shape;143;p1">
            <a:extLst>
              <a:ext uri="{FF2B5EF4-FFF2-40B4-BE49-F238E27FC236}">
                <a16:creationId xmlns:a16="http://schemas.microsoft.com/office/drawing/2014/main" id="{0070408C-5A52-4030-8DB4-99254C56EECD}"/>
              </a:ext>
            </a:extLst>
          </p:cNvPr>
          <p:cNvSpPr txBox="1"/>
          <p:nvPr/>
        </p:nvSpPr>
        <p:spPr>
          <a:xfrm>
            <a:off x="1719816" y="15774786"/>
            <a:ext cx="328913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dirty="0"/>
              <a:t>Weeks 2-3– Completion of PSA 2 Services 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143;p1">
            <a:extLst>
              <a:ext uri="{FF2B5EF4-FFF2-40B4-BE49-F238E27FC236}">
                <a16:creationId xmlns:a16="http://schemas.microsoft.com/office/drawing/2014/main" id="{A782B8A4-1B6D-4A0B-A030-A6865AB3115F}"/>
              </a:ext>
            </a:extLst>
          </p:cNvPr>
          <p:cNvSpPr txBox="1"/>
          <p:nvPr/>
        </p:nvSpPr>
        <p:spPr>
          <a:xfrm>
            <a:off x="5343434" y="14128470"/>
            <a:ext cx="328913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dirty="0"/>
              <a:t>Weeks 3-4 Completion of PSA 3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143;p1">
            <a:extLst>
              <a:ext uri="{FF2B5EF4-FFF2-40B4-BE49-F238E27FC236}">
                <a16:creationId xmlns:a16="http://schemas.microsoft.com/office/drawing/2014/main" id="{4066EA8C-89DE-4943-B2D8-CE91943D78A3}"/>
              </a:ext>
            </a:extLst>
          </p:cNvPr>
          <p:cNvSpPr txBox="1"/>
          <p:nvPr/>
        </p:nvSpPr>
        <p:spPr>
          <a:xfrm>
            <a:off x="1419197" y="13185286"/>
            <a:ext cx="328913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dirty="0"/>
              <a:t>Weeks 5-6 Completion of PSA5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6" name="Google Shape;102;p1">
            <a:extLst>
              <a:ext uri="{FF2B5EF4-FFF2-40B4-BE49-F238E27FC236}">
                <a16:creationId xmlns:a16="http://schemas.microsoft.com/office/drawing/2014/main" id="{3C59DDEB-63A7-44D7-99E5-CB7042E1B076}"/>
              </a:ext>
            </a:extLst>
          </p:cNvPr>
          <p:cNvCxnSpPr/>
          <p:nvPr/>
        </p:nvCxnSpPr>
        <p:spPr>
          <a:xfrm rot="10800000">
            <a:off x="6432422" y="14405429"/>
            <a:ext cx="0" cy="4098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27" name="Google Shape;102;p1">
            <a:extLst>
              <a:ext uri="{FF2B5EF4-FFF2-40B4-BE49-F238E27FC236}">
                <a16:creationId xmlns:a16="http://schemas.microsoft.com/office/drawing/2014/main" id="{E8B8E785-CD3F-4AD8-98E5-9CF6ADFE0E96}"/>
              </a:ext>
            </a:extLst>
          </p:cNvPr>
          <p:cNvCxnSpPr/>
          <p:nvPr/>
        </p:nvCxnSpPr>
        <p:spPr>
          <a:xfrm rot="10800000">
            <a:off x="3559694" y="14433350"/>
            <a:ext cx="0" cy="4098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29" name="Google Shape;143;p1">
            <a:extLst>
              <a:ext uri="{FF2B5EF4-FFF2-40B4-BE49-F238E27FC236}">
                <a16:creationId xmlns:a16="http://schemas.microsoft.com/office/drawing/2014/main" id="{E38D7F57-31E7-4488-A8CB-5321F4996C98}"/>
              </a:ext>
            </a:extLst>
          </p:cNvPr>
          <p:cNvSpPr txBox="1"/>
          <p:nvPr/>
        </p:nvSpPr>
        <p:spPr>
          <a:xfrm>
            <a:off x="2093976" y="14101239"/>
            <a:ext cx="328913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dirty="0"/>
              <a:t>Weeks 4-5 Completion of PSA 4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130;p1">
            <a:extLst>
              <a:ext uri="{FF2B5EF4-FFF2-40B4-BE49-F238E27FC236}">
                <a16:creationId xmlns:a16="http://schemas.microsoft.com/office/drawing/2014/main" id="{C8F18296-F706-47C6-9E53-865F24720D6C}"/>
              </a:ext>
            </a:extLst>
          </p:cNvPr>
          <p:cNvSpPr/>
          <p:nvPr/>
        </p:nvSpPr>
        <p:spPr>
          <a:xfrm>
            <a:off x="2705728" y="11739833"/>
            <a:ext cx="3981969" cy="605684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 3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192;p1">
            <a:extLst>
              <a:ext uri="{FF2B5EF4-FFF2-40B4-BE49-F238E27FC236}">
                <a16:creationId xmlns:a16="http://schemas.microsoft.com/office/drawing/2014/main" id="{B61B8FC6-6C12-456A-AA73-A6663631576B}"/>
              </a:ext>
            </a:extLst>
          </p:cNvPr>
          <p:cNvSpPr/>
          <p:nvPr/>
        </p:nvSpPr>
        <p:spPr>
          <a:xfrm>
            <a:off x="692875" y="11539505"/>
            <a:ext cx="1231200" cy="10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Factors affecting health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186;p1">
            <a:extLst>
              <a:ext uri="{FF2B5EF4-FFF2-40B4-BE49-F238E27FC236}">
                <a16:creationId xmlns:a16="http://schemas.microsoft.com/office/drawing/2014/main" id="{E638A951-B226-4E84-A6FB-768E6EAC5BDE}"/>
              </a:ext>
            </a:extLst>
          </p:cNvPr>
          <p:cNvSpPr txBox="1"/>
          <p:nvPr/>
        </p:nvSpPr>
        <p:spPr>
          <a:xfrm>
            <a:off x="6375122" y="8537165"/>
            <a:ext cx="1170600" cy="8313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MAD Time of Indicators through G&amp;D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186;p1">
            <a:extLst>
              <a:ext uri="{FF2B5EF4-FFF2-40B4-BE49-F238E27FC236}">
                <a16:creationId xmlns:a16="http://schemas.microsoft.com/office/drawing/2014/main" id="{6A1780B6-0FA2-4C0C-AA24-1ED3CC736E37}"/>
              </a:ext>
            </a:extLst>
          </p:cNvPr>
          <p:cNvSpPr txBox="1"/>
          <p:nvPr/>
        </p:nvSpPr>
        <p:spPr>
          <a:xfrm>
            <a:off x="6684696" y="7623202"/>
            <a:ext cx="117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Assessment of indicators through G&amp;D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186;p1">
            <a:extLst>
              <a:ext uri="{FF2B5EF4-FFF2-40B4-BE49-F238E27FC236}">
                <a16:creationId xmlns:a16="http://schemas.microsoft.com/office/drawing/2014/main" id="{021192FD-A5EA-45AF-8F09-AC8D983125BF}"/>
              </a:ext>
            </a:extLst>
          </p:cNvPr>
          <p:cNvSpPr txBox="1"/>
          <p:nvPr/>
        </p:nvSpPr>
        <p:spPr>
          <a:xfrm>
            <a:off x="2064348" y="9320754"/>
            <a:ext cx="117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Assessment of indicators through G&amp;D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5" name="Google Shape;180;p1">
            <a:extLst>
              <a:ext uri="{FF2B5EF4-FFF2-40B4-BE49-F238E27FC236}">
                <a16:creationId xmlns:a16="http://schemas.microsoft.com/office/drawing/2014/main" id="{F7DF5D9A-753E-41E9-AFAB-C5C7387AA1BD}"/>
              </a:ext>
            </a:extLst>
          </p:cNvPr>
          <p:cNvCxnSpPr/>
          <p:nvPr/>
        </p:nvCxnSpPr>
        <p:spPr>
          <a:xfrm rot="10800000">
            <a:off x="2674394" y="9040892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7030A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36" name="Google Shape;179;p1">
            <a:extLst>
              <a:ext uri="{FF2B5EF4-FFF2-40B4-BE49-F238E27FC236}">
                <a16:creationId xmlns:a16="http://schemas.microsoft.com/office/drawing/2014/main" id="{A187077D-3B89-4CF7-8333-0337CF1BE79F}"/>
              </a:ext>
            </a:extLst>
          </p:cNvPr>
          <p:cNvSpPr txBox="1"/>
          <p:nvPr/>
        </p:nvSpPr>
        <p:spPr>
          <a:xfrm>
            <a:off x="6587825" y="6517925"/>
            <a:ext cx="9366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Formal Support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7" name="Google Shape;215;p1">
            <a:extLst>
              <a:ext uri="{FF2B5EF4-FFF2-40B4-BE49-F238E27FC236}">
                <a16:creationId xmlns:a16="http://schemas.microsoft.com/office/drawing/2014/main" id="{5DAB9B63-EDC0-4232-80FD-73D37AB2A4B4}"/>
              </a:ext>
            </a:extLst>
          </p:cNvPr>
          <p:cNvCxnSpPr/>
          <p:nvPr/>
        </p:nvCxnSpPr>
        <p:spPr>
          <a:xfrm rot="10800000">
            <a:off x="6935304" y="6160599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38" name="Google Shape;215;p1">
            <a:extLst>
              <a:ext uri="{FF2B5EF4-FFF2-40B4-BE49-F238E27FC236}">
                <a16:creationId xmlns:a16="http://schemas.microsoft.com/office/drawing/2014/main" id="{FE72FCC4-9AC7-4AA6-8BA7-485E5DF244AF}"/>
              </a:ext>
            </a:extLst>
          </p:cNvPr>
          <p:cNvCxnSpPr/>
          <p:nvPr/>
        </p:nvCxnSpPr>
        <p:spPr>
          <a:xfrm rot="10800000">
            <a:off x="5989202" y="5245143"/>
            <a:ext cx="0" cy="3507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39" name="Google Shape;179;p1">
            <a:extLst>
              <a:ext uri="{FF2B5EF4-FFF2-40B4-BE49-F238E27FC236}">
                <a16:creationId xmlns:a16="http://schemas.microsoft.com/office/drawing/2014/main" id="{B0BB2157-4559-41B7-89D9-2A46300A2CA4}"/>
              </a:ext>
            </a:extLst>
          </p:cNvPr>
          <p:cNvSpPr txBox="1"/>
          <p:nvPr/>
        </p:nvSpPr>
        <p:spPr>
          <a:xfrm>
            <a:off x="5714523" y="4584486"/>
            <a:ext cx="9366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Informal Support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186;p1">
            <a:extLst>
              <a:ext uri="{FF2B5EF4-FFF2-40B4-BE49-F238E27FC236}">
                <a16:creationId xmlns:a16="http://schemas.microsoft.com/office/drawing/2014/main" id="{94B740D5-0F36-41EF-8659-DA5B52541AC5}"/>
              </a:ext>
            </a:extLst>
          </p:cNvPr>
          <p:cNvSpPr txBox="1"/>
          <p:nvPr/>
        </p:nvSpPr>
        <p:spPr>
          <a:xfrm>
            <a:off x="6749812" y="4296834"/>
            <a:ext cx="117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Assessment of support through G&amp;D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193</Words>
  <Application>Microsoft Office PowerPoint</Application>
  <PresentationFormat>Custom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L.Parkinson</cp:lastModifiedBy>
  <cp:revision>4</cp:revision>
  <dcterms:created xsi:type="dcterms:W3CDTF">2018-02-08T08:28:53Z</dcterms:created>
  <dcterms:modified xsi:type="dcterms:W3CDTF">2023-09-03T15:55:46Z</dcterms:modified>
</cp:coreProperties>
</file>