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9720263" cy="17640300"/>
  <p:notesSz cx="6797675" cy="9926638"/>
  <p:embeddedFontLst>
    <p:embeddedFont>
      <p:font typeface="Arial Narrow" panose="020B0604020202020204" pitchFamily="34" charset="0"/>
      <p:regular r:id="rId4"/>
      <p:bold r:id="rId5"/>
      <p:italic r:id="rId6"/>
      <p:boldItalic r:id="rId7"/>
    </p:embeddedFont>
    <p:embeddedFont>
      <p:font typeface="Gill Sans" panose="020B0502020104020203" pitchFamily="34" charset="-79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69"/>
    <p:restoredTop sz="86450"/>
  </p:normalViewPr>
  <p:slideViewPr>
    <p:cSldViewPr snapToGrid="0" snapToObjects="1">
      <p:cViewPr>
        <p:scale>
          <a:sx n="116" d="100"/>
          <a:sy n="116" d="100"/>
        </p:scale>
        <p:origin x="17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91216" y="752332"/>
            <a:ext cx="9449828" cy="1657859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1863311" y="14628012"/>
            <a:ext cx="6673479" cy="903302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1877913" y="11523470"/>
            <a:ext cx="5993592" cy="900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 rot="5400000" flipH="1">
            <a:off x="5658809" y="2711039"/>
            <a:ext cx="3980689" cy="317535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2058038" y="8458080"/>
            <a:ext cx="5872237" cy="898497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2090536" y="5416283"/>
            <a:ext cx="5593047" cy="8677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1826291" y="2301684"/>
            <a:ext cx="5827819" cy="89168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89202" y="2149678"/>
            <a:ext cx="1151575" cy="124728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352192" y="2319092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 rot="-5400000">
            <a:off x="938017" y="2363604"/>
            <a:ext cx="1114623" cy="735967"/>
          </a:xfrm>
          <a:prstGeom prst="triangle">
            <a:avLst>
              <a:gd name="adj" fmla="val 50000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330379" y="2398480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334267" y="2434274"/>
            <a:ext cx="94119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326064" y="14385045"/>
            <a:ext cx="1214980" cy="13048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12"/>
          <p:cNvCxnSpPr/>
          <p:nvPr/>
        </p:nvCxnSpPr>
        <p:spPr>
          <a:xfrm flipH="1" flipV="1">
            <a:off x="8146533" y="15328900"/>
            <a:ext cx="320246" cy="61053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99" name="Google Shape;99;p12"/>
          <p:cNvCxnSpPr/>
          <p:nvPr/>
        </p:nvCxnSpPr>
        <p:spPr>
          <a:xfrm rot="10800000">
            <a:off x="5274074" y="15435834"/>
            <a:ext cx="0" cy="34283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0" name="Google Shape;100;p12"/>
          <p:cNvCxnSpPr/>
          <p:nvPr/>
        </p:nvCxnSpPr>
        <p:spPr>
          <a:xfrm>
            <a:off x="8057585" y="14515084"/>
            <a:ext cx="1" cy="27618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1" name="Google Shape;101;p12"/>
          <p:cNvCxnSpPr>
            <a:cxnSpLocks/>
          </p:cNvCxnSpPr>
          <p:nvPr/>
        </p:nvCxnSpPr>
        <p:spPr>
          <a:xfrm>
            <a:off x="7239226" y="14447798"/>
            <a:ext cx="1" cy="385927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2" name="Google Shape;102;p12"/>
          <p:cNvCxnSpPr>
            <a:cxnSpLocks/>
          </p:cNvCxnSpPr>
          <p:nvPr/>
        </p:nvCxnSpPr>
        <p:spPr>
          <a:xfrm flipV="1">
            <a:off x="7314919" y="15435834"/>
            <a:ext cx="0" cy="413066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3" name="Google Shape;103;p12"/>
          <p:cNvCxnSpPr/>
          <p:nvPr/>
        </p:nvCxnSpPr>
        <p:spPr>
          <a:xfrm rot="10800000">
            <a:off x="9026222" y="9208609"/>
            <a:ext cx="0" cy="28395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4" name="Google Shape;104;p12"/>
          <p:cNvCxnSpPr/>
          <p:nvPr/>
        </p:nvCxnSpPr>
        <p:spPr>
          <a:xfrm flipH="1">
            <a:off x="8571528" y="10703291"/>
            <a:ext cx="793" cy="98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9" name="Google Shape;129;p12"/>
          <p:cNvSpPr txBox="1"/>
          <p:nvPr/>
        </p:nvSpPr>
        <p:spPr>
          <a:xfrm>
            <a:off x="-11101" y="16797415"/>
            <a:ext cx="9731363" cy="900206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1 -  The hospitality and catering industry – Written examination 1 hour 20 minutes – 80 marks – 40% of qualification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2 -   Hospitality and catering in action – Controlled assessment approximately 12 hours - 60% of qualification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AO1 -  Demonstrate knowledge and understanding from across the specification.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AO2 -  Apply skills (including practical skills), knowledge and understanding in a variety of contexts, in planning and carrying out investigations and tasks.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AO3 -  Analyse and evaluate information, making reasoned judgements and presenting conclusions.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12"/>
          <p:cNvCxnSpPr/>
          <p:nvPr/>
        </p:nvCxnSpPr>
        <p:spPr>
          <a:xfrm rot="10800000">
            <a:off x="8300423" y="9139076"/>
            <a:ext cx="56957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1" name="Google Shape;131;p12"/>
          <p:cNvSpPr txBox="1"/>
          <p:nvPr/>
        </p:nvSpPr>
        <p:spPr>
          <a:xfrm>
            <a:off x="1186742" y="2733"/>
            <a:ext cx="735534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WJEC LEVEL 1 / 2 HOSPITALITY &amp; CATERING AT PLECKGATE - YEAR 10 LEARNING JOURNEY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2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401" y="295086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/>
          <p:nvPr/>
        </p:nvSpPr>
        <p:spPr>
          <a:xfrm rot="-5400000" flipH="1">
            <a:off x="283827" y="5688336"/>
            <a:ext cx="3923091" cy="3365810"/>
          </a:xfrm>
          <a:prstGeom prst="blockArc">
            <a:avLst>
              <a:gd name="adj1" fmla="val 10828399"/>
              <a:gd name="adj2" fmla="val 21575466"/>
              <a:gd name="adj3" fmla="val 25935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/>
          <p:nvPr/>
        </p:nvSpPr>
        <p:spPr>
          <a:xfrm rot="5400000" flipH="1">
            <a:off x="5886936" y="8816753"/>
            <a:ext cx="3949220" cy="3231874"/>
          </a:xfrm>
          <a:prstGeom prst="blockArc">
            <a:avLst>
              <a:gd name="adj1" fmla="val 10800000"/>
              <a:gd name="adj2" fmla="val 31176"/>
              <a:gd name="adj3" fmla="val 28214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 rot="-5400000" flipH="1">
            <a:off x="28991" y="11916489"/>
            <a:ext cx="4002322" cy="3201007"/>
          </a:xfrm>
          <a:prstGeom prst="blockArc">
            <a:avLst>
              <a:gd name="adj1" fmla="val 10990829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2"/>
          <p:cNvCxnSpPr/>
          <p:nvPr/>
        </p:nvCxnSpPr>
        <p:spPr>
          <a:xfrm>
            <a:off x="3386199" y="14503342"/>
            <a:ext cx="1" cy="371495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49" name="Google Shape;149;p12" descr="Image result for pleckgate high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262" y="303238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/>
          <p:nvPr/>
        </p:nvSpPr>
        <p:spPr>
          <a:xfrm>
            <a:off x="8515294" y="14579594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8542870" y="14678572"/>
            <a:ext cx="8410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8524572" y="14630519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5636429" y="2110443"/>
            <a:ext cx="1216025" cy="122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5845116" y="2749317"/>
            <a:ext cx="860555" cy="3908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Calibri"/>
              </a:rPr>
              <a:t>EXAM</a:t>
            </a:r>
          </a:p>
        </p:txBody>
      </p:sp>
      <p:sp>
        <p:nvSpPr>
          <p:cNvPr id="155" name="Google Shape;155;p12"/>
          <p:cNvSpPr txBox="1"/>
          <p:nvPr/>
        </p:nvSpPr>
        <p:spPr>
          <a:xfrm rot="5400000">
            <a:off x="7886148" y="3900346"/>
            <a:ext cx="1818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Revision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5771514" y="2280115"/>
            <a:ext cx="909309" cy="3898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dk1"/>
                </a:solidFill>
                <a:latin typeface="Calibri"/>
              </a:rPr>
              <a:t>MOCK</a:t>
            </a:r>
          </a:p>
        </p:txBody>
      </p:sp>
      <p:pic>
        <p:nvPicPr>
          <p:cNvPr id="159" name="Google Shape;159;p12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760" y="1244401"/>
            <a:ext cx="602569" cy="767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0" name="Google Shape;160;p12"/>
          <p:cNvSpPr/>
          <p:nvPr/>
        </p:nvSpPr>
        <p:spPr>
          <a:xfrm>
            <a:off x="7901732" y="15939434"/>
            <a:ext cx="14697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to a new specification: 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course structure and units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Practical work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7675689" y="14045775"/>
            <a:ext cx="998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FF0000"/>
                </a:solidFill>
                <a:sym typeface="Arial"/>
              </a:rPr>
              <a:t>Baseline Assessment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162" name="Google Shape;162;p12"/>
          <p:cNvCxnSpPr>
            <a:cxnSpLocks/>
          </p:cNvCxnSpPr>
          <p:nvPr/>
        </p:nvCxnSpPr>
        <p:spPr>
          <a:xfrm flipV="1">
            <a:off x="6301011" y="15370856"/>
            <a:ext cx="0" cy="321853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4" name="Google Shape;164;p12"/>
          <p:cNvSpPr txBox="1"/>
          <p:nvPr/>
        </p:nvSpPr>
        <p:spPr>
          <a:xfrm>
            <a:off x="5467315" y="15665076"/>
            <a:ext cx="12974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Practical Lesson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Knife skills -  carrot &amp; coriander soup</a:t>
            </a:r>
            <a:endParaRPr dirty="0"/>
          </a:p>
        </p:txBody>
      </p:sp>
      <p:sp>
        <p:nvSpPr>
          <p:cNvPr id="165" name="Google Shape;165;p12"/>
          <p:cNvSpPr txBox="1"/>
          <p:nvPr/>
        </p:nvSpPr>
        <p:spPr>
          <a:xfrm>
            <a:off x="1971537" y="12520288"/>
            <a:ext cx="129829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Practical Lesson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Bread – Decorated </a:t>
            </a:r>
            <a:r>
              <a:rPr lang="en-US" sz="1000" b="0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foccacia</a:t>
            </a:r>
            <a:endParaRPr sz="10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636833" y="13965200"/>
            <a:ext cx="1561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Practical Lesson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– Enriched bread dough – Chelsea buns</a:t>
            </a:r>
            <a:endParaRPr dirty="0"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5575654" y="16219074"/>
            <a:ext cx="441620" cy="4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3069077" y="13601934"/>
            <a:ext cx="441620" cy="42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7748743" y="6830737"/>
            <a:ext cx="1702459" cy="707886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Cooking terms: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Pupils will build a glossary of terms and their meanings over the year</a:t>
            </a:r>
            <a:endParaRPr sz="1000" b="1" i="0" u="none" strike="noStrike" cap="none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1" name="Google Shape;181;p12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5617" y="10071064"/>
            <a:ext cx="611196" cy="80619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1376450" y="803279"/>
            <a:ext cx="69074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2.4.1 Reviewing dishes throughout the course: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Pupils will review the dishes made by looking at: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Dish production	        Dish selection          Health and safety               Hygiene     Improvements	    Organoleptic             Presentation        Waste</a:t>
            </a:r>
            <a:endParaRPr sz="1000" b="0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83" name="Google Shape;183;p12"/>
          <p:cNvCxnSpPr/>
          <p:nvPr/>
        </p:nvCxnSpPr>
        <p:spPr>
          <a:xfrm rot="10800000">
            <a:off x="3777835" y="15355469"/>
            <a:ext cx="0" cy="34283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9" name="Google Shape;189;p12"/>
          <p:cNvCxnSpPr/>
          <p:nvPr/>
        </p:nvCxnSpPr>
        <p:spPr>
          <a:xfrm>
            <a:off x="4042756" y="14759436"/>
            <a:ext cx="0" cy="42115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1" name="Google Shape;191;p12"/>
          <p:cNvCxnSpPr>
            <a:cxnSpLocks/>
          </p:cNvCxnSpPr>
          <p:nvPr/>
        </p:nvCxnSpPr>
        <p:spPr>
          <a:xfrm>
            <a:off x="2856112" y="11295372"/>
            <a:ext cx="10439" cy="44783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5" name="Google Shape;195;p12"/>
          <p:cNvCxnSpPr>
            <a:cxnSpLocks/>
          </p:cNvCxnSpPr>
          <p:nvPr/>
        </p:nvCxnSpPr>
        <p:spPr>
          <a:xfrm flipH="1">
            <a:off x="2192755" y="14314630"/>
            <a:ext cx="1" cy="52819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8" name="Google Shape;118;p12"/>
          <p:cNvSpPr txBox="1"/>
          <p:nvPr/>
        </p:nvSpPr>
        <p:spPr>
          <a:xfrm>
            <a:off x="5788451" y="3768460"/>
            <a:ext cx="998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FF0000"/>
                </a:solidFill>
                <a:sym typeface="Arial"/>
              </a:rPr>
              <a:t>MOCK written exam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1422479" y="13691279"/>
            <a:ext cx="13909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1.4.1 / 2.1.1  Know and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Characteristics of unsatisfactory nutrition</a:t>
            </a:r>
            <a:endParaRPr dirty="0"/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1510" y="16279525"/>
            <a:ext cx="587113" cy="41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/>
          <p:nvPr/>
        </p:nvSpPr>
        <p:spPr>
          <a:xfrm>
            <a:off x="6603456" y="15956140"/>
            <a:ext cx="1274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2..1.1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T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functions and sources of </a:t>
            </a:r>
            <a:r>
              <a:rPr lang="en-US" sz="1000" dirty="0"/>
              <a:t>different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 descr="A picture containing room, foo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78989" y="15523632"/>
            <a:ext cx="565114" cy="52605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/>
          <p:nvPr/>
        </p:nvSpPr>
        <p:spPr>
          <a:xfrm>
            <a:off x="4336422" y="13650450"/>
            <a:ext cx="12931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2.1.1 Apply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nutritional needs of different life stages</a:t>
            </a:r>
            <a:endParaRPr dirty="0"/>
          </a:p>
        </p:txBody>
      </p:sp>
      <p:sp>
        <p:nvSpPr>
          <p:cNvPr id="275" name="Google Shape;275;p12"/>
          <p:cNvSpPr/>
          <p:nvPr/>
        </p:nvSpPr>
        <p:spPr>
          <a:xfrm>
            <a:off x="2911488" y="15650197"/>
            <a:ext cx="14888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2.1.1 Investigate: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dietary needs for individuals with different dietary requirements</a:t>
            </a:r>
            <a:endParaRPr dirty="0"/>
          </a:p>
        </p:txBody>
      </p:sp>
      <p:sp>
        <p:nvSpPr>
          <p:cNvPr id="277" name="Google Shape;277;p12"/>
          <p:cNvSpPr/>
          <p:nvPr/>
        </p:nvSpPr>
        <p:spPr>
          <a:xfrm rot="19300232">
            <a:off x="688168" y="11968484"/>
            <a:ext cx="1534187" cy="58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2.1 – Cooking methods impact on nutritional value</a:t>
            </a:r>
            <a:endParaRPr sz="1000" dirty="0"/>
          </a:p>
        </p:txBody>
      </p:sp>
      <p:sp>
        <p:nvSpPr>
          <p:cNvPr id="286" name="Google Shape;286;p12"/>
          <p:cNvSpPr txBox="1"/>
          <p:nvPr/>
        </p:nvSpPr>
        <p:spPr>
          <a:xfrm>
            <a:off x="1988109" y="10604154"/>
            <a:ext cx="12974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Assessment: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0000"/>
                </a:solidFill>
              </a:rPr>
              <a:t>H</a:t>
            </a: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ow cooking impacts nutritional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0000"/>
                </a:solidFill>
              </a:rPr>
              <a:t>v</a:t>
            </a: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alue of food</a:t>
            </a:r>
            <a:endParaRPr dirty="0"/>
          </a:p>
        </p:txBody>
      </p:sp>
      <p:sp>
        <p:nvSpPr>
          <p:cNvPr id="300" name="Google Shape;157;p12">
            <a:extLst>
              <a:ext uri="{FF2B5EF4-FFF2-40B4-BE49-F238E27FC236}">
                <a16:creationId xmlns:a16="http://schemas.microsoft.com/office/drawing/2014/main" id="{96A85BF5-E7B9-3D41-B59E-42132E408B9E}"/>
              </a:ext>
            </a:extLst>
          </p:cNvPr>
          <p:cNvSpPr/>
          <p:nvPr/>
        </p:nvSpPr>
        <p:spPr>
          <a:xfrm>
            <a:off x="4228175" y="14978315"/>
            <a:ext cx="2950830" cy="276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2.1.1 – The Importance of Nutrition</a:t>
            </a:r>
            <a:endParaRPr dirty="0"/>
          </a:p>
        </p:txBody>
      </p:sp>
      <p:sp>
        <p:nvSpPr>
          <p:cNvPr id="301" name="Google Shape;243;p12">
            <a:extLst>
              <a:ext uri="{FF2B5EF4-FFF2-40B4-BE49-F238E27FC236}">
                <a16:creationId xmlns:a16="http://schemas.microsoft.com/office/drawing/2014/main" id="{25D689EB-3895-6F48-B856-B4091F6CC05D}"/>
              </a:ext>
            </a:extLst>
          </p:cNvPr>
          <p:cNvSpPr/>
          <p:nvPr/>
        </p:nvSpPr>
        <p:spPr>
          <a:xfrm>
            <a:off x="6564352" y="13469944"/>
            <a:ext cx="1274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2..1.1 Gain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macronutrients – fats, proteins and carbohydrates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243;p12">
            <a:extLst>
              <a:ext uri="{FF2B5EF4-FFF2-40B4-BE49-F238E27FC236}">
                <a16:creationId xmlns:a16="http://schemas.microsoft.com/office/drawing/2014/main" id="{C3E777A1-A2DC-C943-94CC-0FC463546CC0}"/>
              </a:ext>
            </a:extLst>
          </p:cNvPr>
          <p:cNvSpPr/>
          <p:nvPr/>
        </p:nvSpPr>
        <p:spPr>
          <a:xfrm>
            <a:off x="5440064" y="13518192"/>
            <a:ext cx="1274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2..1.1 Gain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micronutrients – vitamins and minerals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101;p12">
            <a:extLst>
              <a:ext uri="{FF2B5EF4-FFF2-40B4-BE49-F238E27FC236}">
                <a16:creationId xmlns:a16="http://schemas.microsoft.com/office/drawing/2014/main" id="{C1B3CA18-BB90-104A-B1D9-EFE0D3F099E7}"/>
              </a:ext>
            </a:extLst>
          </p:cNvPr>
          <p:cNvCxnSpPr>
            <a:cxnSpLocks/>
          </p:cNvCxnSpPr>
          <p:nvPr/>
        </p:nvCxnSpPr>
        <p:spPr>
          <a:xfrm>
            <a:off x="6152388" y="14485608"/>
            <a:ext cx="1" cy="385927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Google Shape;243;p12">
            <a:extLst>
              <a:ext uri="{FF2B5EF4-FFF2-40B4-BE49-F238E27FC236}">
                <a16:creationId xmlns:a16="http://schemas.microsoft.com/office/drawing/2014/main" id="{FE9D8B3F-859E-1642-946D-C15F33DD9C5A}"/>
              </a:ext>
            </a:extLst>
          </p:cNvPr>
          <p:cNvSpPr/>
          <p:nvPr/>
        </p:nvSpPr>
        <p:spPr>
          <a:xfrm>
            <a:off x="4409863" y="15774867"/>
            <a:ext cx="1274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2.1.1 Gain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Of function of water and </a:t>
            </a:r>
            <a:r>
              <a:rPr lang="en-US" sz="1000" dirty="0" err="1"/>
              <a:t>fibre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EFBE3-DF1E-B646-9FF4-BBA34696AE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197" r="19733"/>
          <a:stretch/>
        </p:blipFill>
        <p:spPr>
          <a:xfrm>
            <a:off x="4308815" y="15395906"/>
            <a:ext cx="342755" cy="580248"/>
          </a:xfrm>
          <a:prstGeom prst="rect">
            <a:avLst/>
          </a:prstGeom>
        </p:spPr>
      </p:pic>
      <p:cxnSp>
        <p:nvCxnSpPr>
          <p:cNvPr id="305" name="Google Shape;101;p12">
            <a:extLst>
              <a:ext uri="{FF2B5EF4-FFF2-40B4-BE49-F238E27FC236}">
                <a16:creationId xmlns:a16="http://schemas.microsoft.com/office/drawing/2014/main" id="{CDF93861-C3E7-0349-8A36-352E7F1ABBAF}"/>
              </a:ext>
            </a:extLst>
          </p:cNvPr>
          <p:cNvCxnSpPr>
            <a:cxnSpLocks/>
          </p:cNvCxnSpPr>
          <p:nvPr/>
        </p:nvCxnSpPr>
        <p:spPr>
          <a:xfrm>
            <a:off x="5042909" y="14461023"/>
            <a:ext cx="1" cy="385927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06" name="Picture 305">
            <a:extLst>
              <a:ext uri="{FF2B5EF4-FFF2-40B4-BE49-F238E27FC236}">
                <a16:creationId xmlns:a16="http://schemas.microsoft.com/office/drawing/2014/main" id="{44D0CF7A-111A-E74A-AD63-841D85D8E4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36" t="6432" r="11687" b="5282"/>
          <a:stretch/>
        </p:blipFill>
        <p:spPr>
          <a:xfrm>
            <a:off x="2285682" y="11725424"/>
            <a:ext cx="495522" cy="663677"/>
          </a:xfrm>
          <a:prstGeom prst="rect">
            <a:avLst/>
          </a:prstGeom>
        </p:spPr>
      </p:pic>
      <p:sp>
        <p:nvSpPr>
          <p:cNvPr id="311" name="Google Shape;254;p12">
            <a:extLst>
              <a:ext uri="{FF2B5EF4-FFF2-40B4-BE49-F238E27FC236}">
                <a16:creationId xmlns:a16="http://schemas.microsoft.com/office/drawing/2014/main" id="{C1F6BB56-2F7A-0D40-9A18-624CAEE87E8B}"/>
              </a:ext>
            </a:extLst>
          </p:cNvPr>
          <p:cNvSpPr txBox="1"/>
          <p:nvPr/>
        </p:nvSpPr>
        <p:spPr>
          <a:xfrm>
            <a:off x="3596508" y="14407422"/>
            <a:ext cx="12974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Assessment: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0000"/>
                </a:solidFill>
              </a:rPr>
              <a:t>Test on</a:t>
            </a: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Nutrients</a:t>
            </a:r>
            <a:endParaRPr dirty="0"/>
          </a:p>
        </p:txBody>
      </p:sp>
      <p:sp>
        <p:nvSpPr>
          <p:cNvPr id="312" name="Google Shape;241;p12">
            <a:extLst>
              <a:ext uri="{FF2B5EF4-FFF2-40B4-BE49-F238E27FC236}">
                <a16:creationId xmlns:a16="http://schemas.microsoft.com/office/drawing/2014/main" id="{A6E79EF9-EBFD-2B47-A1C1-2150BC356E66}"/>
              </a:ext>
            </a:extLst>
          </p:cNvPr>
          <p:cNvSpPr/>
          <p:nvPr/>
        </p:nvSpPr>
        <p:spPr>
          <a:xfrm>
            <a:off x="1702268" y="15804976"/>
            <a:ext cx="1420869" cy="72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000" b="1" dirty="0"/>
              <a:t>Apply knowledge: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and plan a meal for a specific dietary requirement</a:t>
            </a:r>
            <a:endParaRPr dirty="0"/>
          </a:p>
        </p:txBody>
      </p:sp>
      <p:cxnSp>
        <p:nvCxnSpPr>
          <p:cNvPr id="313" name="Google Shape;183;p12">
            <a:extLst>
              <a:ext uri="{FF2B5EF4-FFF2-40B4-BE49-F238E27FC236}">
                <a16:creationId xmlns:a16="http://schemas.microsoft.com/office/drawing/2014/main" id="{ADDE13B4-C17F-284E-AD3D-BA4FE39818AD}"/>
              </a:ext>
            </a:extLst>
          </p:cNvPr>
          <p:cNvCxnSpPr/>
          <p:nvPr/>
        </p:nvCxnSpPr>
        <p:spPr>
          <a:xfrm rot="10800000">
            <a:off x="2716592" y="15462142"/>
            <a:ext cx="0" cy="34283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14" name="Google Shape;162;p12">
            <a:extLst>
              <a:ext uri="{FF2B5EF4-FFF2-40B4-BE49-F238E27FC236}">
                <a16:creationId xmlns:a16="http://schemas.microsoft.com/office/drawing/2014/main" id="{D4625642-CBE1-F742-A1FF-14C0A988D12B}"/>
              </a:ext>
            </a:extLst>
          </p:cNvPr>
          <p:cNvCxnSpPr>
            <a:cxnSpLocks/>
          </p:cNvCxnSpPr>
          <p:nvPr/>
        </p:nvCxnSpPr>
        <p:spPr>
          <a:xfrm flipV="1">
            <a:off x="1620011" y="15311335"/>
            <a:ext cx="353730" cy="284631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15" name="Google Shape;164;p12">
            <a:extLst>
              <a:ext uri="{FF2B5EF4-FFF2-40B4-BE49-F238E27FC236}">
                <a16:creationId xmlns:a16="http://schemas.microsoft.com/office/drawing/2014/main" id="{39D21E70-6081-F045-9A90-9B8B9730B10E}"/>
              </a:ext>
            </a:extLst>
          </p:cNvPr>
          <p:cNvSpPr txBox="1"/>
          <p:nvPr/>
        </p:nvSpPr>
        <p:spPr>
          <a:xfrm>
            <a:off x="527865" y="15694909"/>
            <a:ext cx="129749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Practical Lesson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Cook a main course dish for specific dietary requirement</a:t>
            </a:r>
            <a:endParaRPr dirty="0"/>
          </a:p>
        </p:txBody>
      </p:sp>
      <p:pic>
        <p:nvPicPr>
          <p:cNvPr id="316" name="Google Shape;175;p12">
            <a:extLst>
              <a:ext uri="{FF2B5EF4-FFF2-40B4-BE49-F238E27FC236}">
                <a16:creationId xmlns:a16="http://schemas.microsoft.com/office/drawing/2014/main" id="{135B72D9-F4DD-684B-B30E-979908047C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306056" y="16254403"/>
            <a:ext cx="441620" cy="429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267;p12">
            <a:extLst>
              <a:ext uri="{FF2B5EF4-FFF2-40B4-BE49-F238E27FC236}">
                <a16:creationId xmlns:a16="http://schemas.microsoft.com/office/drawing/2014/main" id="{1452C89A-3927-E64E-BDEE-FF1A037BB6B0}"/>
              </a:ext>
            </a:extLst>
          </p:cNvPr>
          <p:cNvCxnSpPr/>
          <p:nvPr/>
        </p:nvCxnSpPr>
        <p:spPr>
          <a:xfrm rot="10800000">
            <a:off x="2884374" y="12152396"/>
            <a:ext cx="0" cy="383445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0" name="Google Shape;279;p12">
            <a:extLst>
              <a:ext uri="{FF2B5EF4-FFF2-40B4-BE49-F238E27FC236}">
                <a16:creationId xmlns:a16="http://schemas.microsoft.com/office/drawing/2014/main" id="{F957C1B7-0417-A34D-96F5-0CD9DB52CE1F}"/>
              </a:ext>
            </a:extLst>
          </p:cNvPr>
          <p:cNvSpPr txBox="1"/>
          <p:nvPr/>
        </p:nvSpPr>
        <p:spPr>
          <a:xfrm rot="20022751">
            <a:off x="233411" y="11134991"/>
            <a:ext cx="184073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2.1.2  Be aware of: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cooking methods impact on nutritional value of foods</a:t>
            </a:r>
            <a:endParaRPr dirty="0"/>
          </a:p>
        </p:txBody>
      </p:sp>
      <p:sp>
        <p:nvSpPr>
          <p:cNvPr id="234" name="Google Shape;203;p12">
            <a:extLst>
              <a:ext uri="{FF2B5EF4-FFF2-40B4-BE49-F238E27FC236}">
                <a16:creationId xmlns:a16="http://schemas.microsoft.com/office/drawing/2014/main" id="{EA7CE016-B39E-6141-ACBB-6A3EB72D7930}"/>
              </a:ext>
            </a:extLst>
          </p:cNvPr>
          <p:cNvSpPr txBox="1"/>
          <p:nvPr/>
        </p:nvSpPr>
        <p:spPr>
          <a:xfrm>
            <a:off x="4463258" y="10937998"/>
            <a:ext cx="136249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1.4.1 / 2.1.1  Know and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Food allergies</a:t>
            </a:r>
            <a:endParaRPr sz="1000" dirty="0"/>
          </a:p>
        </p:txBody>
      </p:sp>
      <p:sp>
        <p:nvSpPr>
          <p:cNvPr id="237" name="Google Shape;197;p12">
            <a:extLst>
              <a:ext uri="{FF2B5EF4-FFF2-40B4-BE49-F238E27FC236}">
                <a16:creationId xmlns:a16="http://schemas.microsoft.com/office/drawing/2014/main" id="{3BAC4103-324C-7844-8BDA-0DA68D357F1C}"/>
              </a:ext>
            </a:extLst>
          </p:cNvPr>
          <p:cNvSpPr/>
          <p:nvPr/>
        </p:nvSpPr>
        <p:spPr>
          <a:xfrm rot="14667796">
            <a:off x="545385" y="14190214"/>
            <a:ext cx="1436125" cy="56754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/>
              <a:t>2.2.1</a:t>
            </a: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 – Factors affecting menu planning</a:t>
            </a:r>
            <a:endParaRPr sz="1000" dirty="0"/>
          </a:p>
        </p:txBody>
      </p:sp>
      <p:sp>
        <p:nvSpPr>
          <p:cNvPr id="279" name="Google Shape;210;p12">
            <a:extLst>
              <a:ext uri="{FF2B5EF4-FFF2-40B4-BE49-F238E27FC236}">
                <a16:creationId xmlns:a16="http://schemas.microsoft.com/office/drawing/2014/main" id="{7175E354-E14E-AE49-BAED-38B99FCCC658}"/>
              </a:ext>
            </a:extLst>
          </p:cNvPr>
          <p:cNvSpPr txBox="1"/>
          <p:nvPr/>
        </p:nvSpPr>
        <p:spPr>
          <a:xfrm rot="16200000">
            <a:off x="-427041" y="14879449"/>
            <a:ext cx="16642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sym typeface="Arial"/>
              </a:rPr>
              <a:t>2.1.1 Know and understand:</a:t>
            </a:r>
            <a:endParaRPr lang="en-US" sz="9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Balanced diets / current nutritional advice</a:t>
            </a:r>
            <a:endParaRPr sz="900" dirty="0"/>
          </a:p>
        </p:txBody>
      </p:sp>
      <p:cxnSp>
        <p:nvCxnSpPr>
          <p:cNvPr id="110" name="Google Shape;110;p12"/>
          <p:cNvCxnSpPr>
            <a:cxnSpLocks/>
          </p:cNvCxnSpPr>
          <p:nvPr/>
        </p:nvCxnSpPr>
        <p:spPr>
          <a:xfrm flipV="1">
            <a:off x="747676" y="15043230"/>
            <a:ext cx="356265" cy="25745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0" name="Google Shape;190;p12"/>
          <p:cNvCxnSpPr>
            <a:cxnSpLocks/>
          </p:cNvCxnSpPr>
          <p:nvPr/>
        </p:nvCxnSpPr>
        <p:spPr>
          <a:xfrm>
            <a:off x="1107226" y="11690199"/>
            <a:ext cx="129826" cy="238707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2" name="Google Shape;113;p12">
            <a:extLst>
              <a:ext uri="{FF2B5EF4-FFF2-40B4-BE49-F238E27FC236}">
                <a16:creationId xmlns:a16="http://schemas.microsoft.com/office/drawing/2014/main" id="{F8F6F630-9A2A-D24B-BEA0-0F3C9A31D67C}"/>
              </a:ext>
            </a:extLst>
          </p:cNvPr>
          <p:cNvCxnSpPr/>
          <p:nvPr/>
        </p:nvCxnSpPr>
        <p:spPr>
          <a:xfrm>
            <a:off x="5030566" y="11411969"/>
            <a:ext cx="0" cy="33927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23" name="Google Shape;263;p12">
            <a:extLst>
              <a:ext uri="{FF2B5EF4-FFF2-40B4-BE49-F238E27FC236}">
                <a16:creationId xmlns:a16="http://schemas.microsoft.com/office/drawing/2014/main" id="{34D9ED0B-1320-3F49-BCE9-4346D5F57FD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15094" y="10392431"/>
            <a:ext cx="680368" cy="3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197;p12">
            <a:extLst>
              <a:ext uri="{FF2B5EF4-FFF2-40B4-BE49-F238E27FC236}">
                <a16:creationId xmlns:a16="http://schemas.microsoft.com/office/drawing/2014/main" id="{B7CA7DE3-88AF-A844-90A2-666DE13CFD4A}"/>
              </a:ext>
            </a:extLst>
          </p:cNvPr>
          <p:cNvSpPr/>
          <p:nvPr/>
        </p:nvSpPr>
        <p:spPr>
          <a:xfrm>
            <a:off x="5151773" y="11655350"/>
            <a:ext cx="2057687" cy="50227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 – Food related causes of ill health</a:t>
            </a:r>
            <a:endParaRPr dirty="0"/>
          </a:p>
        </p:txBody>
      </p:sp>
      <p:sp>
        <p:nvSpPr>
          <p:cNvPr id="327" name="Google Shape;210;p12">
            <a:extLst>
              <a:ext uri="{FF2B5EF4-FFF2-40B4-BE49-F238E27FC236}">
                <a16:creationId xmlns:a16="http://schemas.microsoft.com/office/drawing/2014/main" id="{2CF3CB0F-63DD-AD46-AA0E-2F3D5AB3A3BE}"/>
              </a:ext>
            </a:extLst>
          </p:cNvPr>
          <p:cNvSpPr txBox="1"/>
          <p:nvPr/>
        </p:nvSpPr>
        <p:spPr>
          <a:xfrm>
            <a:off x="4257724" y="12448072"/>
            <a:ext cx="119371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1.4.1 / 2.1.1 Know and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intolerance</a:t>
            </a:r>
            <a:endParaRPr dirty="0"/>
          </a:p>
        </p:txBody>
      </p:sp>
      <p:cxnSp>
        <p:nvCxnSpPr>
          <p:cNvPr id="328" name="Google Shape;105;p12">
            <a:extLst>
              <a:ext uri="{FF2B5EF4-FFF2-40B4-BE49-F238E27FC236}">
                <a16:creationId xmlns:a16="http://schemas.microsoft.com/office/drawing/2014/main" id="{F1253459-859E-F843-A8E3-BA2215B9011F}"/>
              </a:ext>
            </a:extLst>
          </p:cNvPr>
          <p:cNvCxnSpPr/>
          <p:nvPr/>
        </p:nvCxnSpPr>
        <p:spPr>
          <a:xfrm rot="10800000">
            <a:off x="5746497" y="12361883"/>
            <a:ext cx="0" cy="403019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9" name="Google Shape;189;p12">
            <a:extLst>
              <a:ext uri="{FF2B5EF4-FFF2-40B4-BE49-F238E27FC236}">
                <a16:creationId xmlns:a16="http://schemas.microsoft.com/office/drawing/2014/main" id="{94329FA1-B8D2-1A41-9BF7-51DE0E69D455}"/>
              </a:ext>
            </a:extLst>
          </p:cNvPr>
          <p:cNvCxnSpPr/>
          <p:nvPr/>
        </p:nvCxnSpPr>
        <p:spPr>
          <a:xfrm flipV="1">
            <a:off x="3265685" y="12372506"/>
            <a:ext cx="0" cy="52342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0" name="Google Shape;254;p12">
            <a:extLst>
              <a:ext uri="{FF2B5EF4-FFF2-40B4-BE49-F238E27FC236}">
                <a16:creationId xmlns:a16="http://schemas.microsoft.com/office/drawing/2014/main" id="{B7C09EC4-9006-9849-8B1B-8BB882204833}"/>
              </a:ext>
            </a:extLst>
          </p:cNvPr>
          <p:cNvSpPr txBox="1"/>
          <p:nvPr/>
        </p:nvSpPr>
        <p:spPr>
          <a:xfrm>
            <a:off x="2835124" y="12888915"/>
            <a:ext cx="129749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Assessment: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LST – Allergies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&amp; Intolerances</a:t>
            </a:r>
            <a:endParaRPr dirty="0"/>
          </a:p>
        </p:txBody>
      </p:sp>
      <p:cxnSp>
        <p:nvCxnSpPr>
          <p:cNvPr id="331" name="Google Shape;124;p12">
            <a:extLst>
              <a:ext uri="{FF2B5EF4-FFF2-40B4-BE49-F238E27FC236}">
                <a16:creationId xmlns:a16="http://schemas.microsoft.com/office/drawing/2014/main" id="{9A95B768-EB61-8C41-9EDD-AFB8BDA1715B}"/>
              </a:ext>
            </a:extLst>
          </p:cNvPr>
          <p:cNvCxnSpPr/>
          <p:nvPr/>
        </p:nvCxnSpPr>
        <p:spPr>
          <a:xfrm flipV="1">
            <a:off x="1205318" y="7801063"/>
            <a:ext cx="183239" cy="1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32" name="Google Shape;290;p12">
            <a:extLst>
              <a:ext uri="{FF2B5EF4-FFF2-40B4-BE49-F238E27FC236}">
                <a16:creationId xmlns:a16="http://schemas.microsoft.com/office/drawing/2014/main" id="{7018E195-52D9-2841-A45F-CFA9B91728C2}"/>
              </a:ext>
            </a:extLst>
          </p:cNvPr>
          <p:cNvSpPr txBox="1"/>
          <p:nvPr/>
        </p:nvSpPr>
        <p:spPr>
          <a:xfrm>
            <a:off x="3217028" y="10743912"/>
            <a:ext cx="133841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2.2.2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Production plans and factors that need  including</a:t>
            </a:r>
            <a:endParaRPr sz="1000" dirty="0"/>
          </a:p>
        </p:txBody>
      </p:sp>
      <p:sp>
        <p:nvSpPr>
          <p:cNvPr id="333" name="Google Shape;202;p12">
            <a:extLst>
              <a:ext uri="{FF2B5EF4-FFF2-40B4-BE49-F238E27FC236}">
                <a16:creationId xmlns:a16="http://schemas.microsoft.com/office/drawing/2014/main" id="{98E2EA88-5CFB-A140-8E16-82973EE41405}"/>
              </a:ext>
            </a:extLst>
          </p:cNvPr>
          <p:cNvSpPr txBox="1"/>
          <p:nvPr/>
        </p:nvSpPr>
        <p:spPr>
          <a:xfrm>
            <a:off x="5005676" y="12814281"/>
            <a:ext cx="13494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1.4.1 – Gain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types of food poisoning bacteria</a:t>
            </a:r>
            <a:endParaRPr dirty="0"/>
          </a:p>
        </p:txBody>
      </p:sp>
      <p:cxnSp>
        <p:nvCxnSpPr>
          <p:cNvPr id="334" name="Google Shape;107;p12">
            <a:extLst>
              <a:ext uri="{FF2B5EF4-FFF2-40B4-BE49-F238E27FC236}">
                <a16:creationId xmlns:a16="http://schemas.microsoft.com/office/drawing/2014/main" id="{534EEF86-1C6F-8E4C-A56C-FF6CAAA6E819}"/>
              </a:ext>
            </a:extLst>
          </p:cNvPr>
          <p:cNvCxnSpPr/>
          <p:nvPr/>
        </p:nvCxnSpPr>
        <p:spPr>
          <a:xfrm rot="10800000">
            <a:off x="6678623" y="12238700"/>
            <a:ext cx="0" cy="35081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35" name="Google Shape;239;p12" descr="A close up of a logo&#10;&#10;Description automatically generated">
            <a:extLst>
              <a:ext uri="{FF2B5EF4-FFF2-40B4-BE49-F238E27FC236}">
                <a16:creationId xmlns:a16="http://schemas.microsoft.com/office/drawing/2014/main" id="{E1FD1EB2-7D07-E041-9552-0E74361E0DC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1969" r="22890"/>
          <a:stretch/>
        </p:blipFill>
        <p:spPr>
          <a:xfrm rot="20951160">
            <a:off x="4423250" y="13042700"/>
            <a:ext cx="714992" cy="71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240;p12" descr="A close up of a logo&#10;&#10;Description automatically generated">
            <a:extLst>
              <a:ext uri="{FF2B5EF4-FFF2-40B4-BE49-F238E27FC236}">
                <a16:creationId xmlns:a16="http://schemas.microsoft.com/office/drawing/2014/main" id="{274A1CAE-A538-AA45-A532-ACC7855E5E2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37073" t="34780" r="22890"/>
          <a:stretch/>
        </p:blipFill>
        <p:spPr>
          <a:xfrm rot="20945327">
            <a:off x="4833587" y="13307177"/>
            <a:ext cx="376554" cy="36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167;p12">
            <a:extLst>
              <a:ext uri="{FF2B5EF4-FFF2-40B4-BE49-F238E27FC236}">
                <a16:creationId xmlns:a16="http://schemas.microsoft.com/office/drawing/2014/main" id="{C6DCC772-CA5D-DA4B-A809-AEE9CF460E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2949246" y="11652179"/>
            <a:ext cx="441620" cy="4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206;p12">
            <a:extLst>
              <a:ext uri="{FF2B5EF4-FFF2-40B4-BE49-F238E27FC236}">
                <a16:creationId xmlns:a16="http://schemas.microsoft.com/office/drawing/2014/main" id="{141BFC32-3A9A-7440-BA9B-9157593596F5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2675" y="14542678"/>
            <a:ext cx="409198" cy="271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115;p12">
            <a:extLst>
              <a:ext uri="{FF2B5EF4-FFF2-40B4-BE49-F238E27FC236}">
                <a16:creationId xmlns:a16="http://schemas.microsoft.com/office/drawing/2014/main" id="{878A304F-305A-0F4C-875F-2C1C74237814}"/>
              </a:ext>
            </a:extLst>
          </p:cNvPr>
          <p:cNvCxnSpPr>
            <a:cxnSpLocks/>
          </p:cNvCxnSpPr>
          <p:nvPr/>
        </p:nvCxnSpPr>
        <p:spPr>
          <a:xfrm>
            <a:off x="6028044" y="11211819"/>
            <a:ext cx="0" cy="311651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40" name="Google Shape;201;p12">
            <a:extLst>
              <a:ext uri="{FF2B5EF4-FFF2-40B4-BE49-F238E27FC236}">
                <a16:creationId xmlns:a16="http://schemas.microsoft.com/office/drawing/2014/main" id="{DE10F3CE-92A7-5C49-A991-464BC042EDB0}"/>
              </a:ext>
            </a:extLst>
          </p:cNvPr>
          <p:cNvSpPr txBox="1"/>
          <p:nvPr/>
        </p:nvSpPr>
        <p:spPr>
          <a:xfrm>
            <a:off x="5580822" y="10431476"/>
            <a:ext cx="12557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1.4.1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Contamination of food – physical and chemical</a:t>
            </a:r>
            <a:endParaRPr sz="1000" dirty="0"/>
          </a:p>
        </p:txBody>
      </p:sp>
      <p:pic>
        <p:nvPicPr>
          <p:cNvPr id="342" name="Google Shape;235;p12" descr="A picture containing table, food, sitting, display&#10;&#10;Description automatically generated">
            <a:extLst>
              <a:ext uri="{FF2B5EF4-FFF2-40B4-BE49-F238E27FC236}">
                <a16:creationId xmlns:a16="http://schemas.microsoft.com/office/drawing/2014/main" id="{276DC55E-9CDB-9740-803A-CFA749A499BB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65867" y="9878872"/>
            <a:ext cx="655010" cy="54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199;p12">
            <a:extLst>
              <a:ext uri="{FF2B5EF4-FFF2-40B4-BE49-F238E27FC236}">
                <a16:creationId xmlns:a16="http://schemas.microsoft.com/office/drawing/2014/main" id="{A67AA414-B67A-DA4E-96EA-CD5FC02AAA0B}"/>
              </a:ext>
            </a:extLst>
          </p:cNvPr>
          <p:cNvSpPr txBox="1"/>
          <p:nvPr/>
        </p:nvSpPr>
        <p:spPr>
          <a:xfrm>
            <a:off x="5896619" y="12519040"/>
            <a:ext cx="18166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tx1"/>
                </a:solidFill>
                <a:sym typeface="Arial"/>
              </a:rPr>
              <a:t>Demonstrate: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7030A0"/>
                </a:solidFill>
                <a:sym typeface="Arial"/>
              </a:rPr>
              <a:t>Correct personal and food hygiene and safety when preparing and cooking food</a:t>
            </a:r>
            <a:endParaRPr dirty="0">
              <a:solidFill>
                <a:srgbClr val="7030A0"/>
              </a:solidFill>
            </a:endParaRPr>
          </a:p>
        </p:txBody>
      </p:sp>
      <p:cxnSp>
        <p:nvCxnSpPr>
          <p:cNvPr id="344" name="Google Shape;107;p12">
            <a:extLst>
              <a:ext uri="{FF2B5EF4-FFF2-40B4-BE49-F238E27FC236}">
                <a16:creationId xmlns:a16="http://schemas.microsoft.com/office/drawing/2014/main" id="{013AC709-F1DA-034D-95A3-7CF689BAB1CC}"/>
              </a:ext>
            </a:extLst>
          </p:cNvPr>
          <p:cNvCxnSpPr/>
          <p:nvPr/>
        </p:nvCxnSpPr>
        <p:spPr>
          <a:xfrm rot="10800000">
            <a:off x="5027342" y="12152396"/>
            <a:ext cx="0" cy="35081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267;p12">
            <a:extLst>
              <a:ext uri="{FF2B5EF4-FFF2-40B4-BE49-F238E27FC236}">
                <a16:creationId xmlns:a16="http://schemas.microsoft.com/office/drawing/2014/main" id="{FADE8AF5-8B8C-4F4C-A616-B495FE02862E}"/>
              </a:ext>
            </a:extLst>
          </p:cNvPr>
          <p:cNvCxnSpPr/>
          <p:nvPr/>
        </p:nvCxnSpPr>
        <p:spPr>
          <a:xfrm flipV="1">
            <a:off x="7239226" y="12272311"/>
            <a:ext cx="0" cy="351521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46" name="Google Shape;218;p12">
            <a:extLst>
              <a:ext uri="{FF2B5EF4-FFF2-40B4-BE49-F238E27FC236}">
                <a16:creationId xmlns:a16="http://schemas.microsoft.com/office/drawing/2014/main" id="{76D9F536-FB07-A243-946C-DC8C3F26BC6B}"/>
              </a:ext>
            </a:extLst>
          </p:cNvPr>
          <p:cNvSpPr txBox="1"/>
          <p:nvPr/>
        </p:nvSpPr>
        <p:spPr>
          <a:xfrm>
            <a:off x="3331016" y="12435734"/>
            <a:ext cx="110522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Practical Lesson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Mayonnaise and meringues</a:t>
            </a:r>
            <a:endParaRPr dirty="0"/>
          </a:p>
        </p:txBody>
      </p:sp>
      <p:pic>
        <p:nvPicPr>
          <p:cNvPr id="347" name="Google Shape;219;p12">
            <a:extLst>
              <a:ext uri="{FF2B5EF4-FFF2-40B4-BE49-F238E27FC236}">
                <a16:creationId xmlns:a16="http://schemas.microsoft.com/office/drawing/2014/main" id="{0BA3D26D-AF60-D548-84D9-3ACD053517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4051546" y="11979109"/>
            <a:ext cx="441620" cy="4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77B67-46C8-9741-839B-CDC1903C3F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8387" y="12989397"/>
            <a:ext cx="366650" cy="550977"/>
          </a:xfrm>
          <a:prstGeom prst="rect">
            <a:avLst/>
          </a:prstGeom>
        </p:spPr>
      </p:pic>
      <p:sp>
        <p:nvSpPr>
          <p:cNvPr id="349" name="Google Shape;223;p12">
            <a:extLst>
              <a:ext uri="{FF2B5EF4-FFF2-40B4-BE49-F238E27FC236}">
                <a16:creationId xmlns:a16="http://schemas.microsoft.com/office/drawing/2014/main" id="{665304F2-43CC-E94D-A376-20A9356C4BB2}"/>
              </a:ext>
            </a:extLst>
          </p:cNvPr>
          <p:cNvSpPr txBox="1"/>
          <p:nvPr/>
        </p:nvSpPr>
        <p:spPr>
          <a:xfrm>
            <a:off x="7433351" y="12872492"/>
            <a:ext cx="115186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1.4.2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visible and invisible symptoms of food induced ill health</a:t>
            </a:r>
            <a:endParaRPr dirty="0"/>
          </a:p>
        </p:txBody>
      </p:sp>
      <p:cxnSp>
        <p:nvCxnSpPr>
          <p:cNvPr id="350" name="Google Shape;187;p12">
            <a:extLst>
              <a:ext uri="{FF2B5EF4-FFF2-40B4-BE49-F238E27FC236}">
                <a16:creationId xmlns:a16="http://schemas.microsoft.com/office/drawing/2014/main" id="{7CDDDC10-D00A-4B43-8CAD-40608E3FFCEB}"/>
              </a:ext>
            </a:extLst>
          </p:cNvPr>
          <p:cNvCxnSpPr>
            <a:stCxn id="349" idx="0"/>
          </p:cNvCxnSpPr>
          <p:nvPr/>
        </p:nvCxnSpPr>
        <p:spPr>
          <a:xfrm flipH="1" flipV="1">
            <a:off x="7940797" y="12225544"/>
            <a:ext cx="68484" cy="64694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51" name="Google Shape;224;p12">
            <a:extLst>
              <a:ext uri="{FF2B5EF4-FFF2-40B4-BE49-F238E27FC236}">
                <a16:creationId xmlns:a16="http://schemas.microsoft.com/office/drawing/2014/main" id="{3339BA6C-2984-6D4B-895B-A1DE0AF5A748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b="6912"/>
          <a:stretch/>
        </p:blipFill>
        <p:spPr>
          <a:xfrm>
            <a:off x="7743792" y="11546367"/>
            <a:ext cx="454201" cy="56881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207;p12">
            <a:extLst>
              <a:ext uri="{FF2B5EF4-FFF2-40B4-BE49-F238E27FC236}">
                <a16:creationId xmlns:a16="http://schemas.microsoft.com/office/drawing/2014/main" id="{0E286A9F-2FF8-9748-BB4F-B94FF88B1384}"/>
              </a:ext>
            </a:extLst>
          </p:cNvPr>
          <p:cNvSpPr txBox="1"/>
          <p:nvPr/>
        </p:nvSpPr>
        <p:spPr>
          <a:xfrm rot="19385463">
            <a:off x="8214281" y="12161849"/>
            <a:ext cx="11684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1.4.1 Explain: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Spoilage of food</a:t>
            </a:r>
            <a:endParaRPr sz="1000" dirty="0"/>
          </a:p>
        </p:txBody>
      </p:sp>
      <p:cxnSp>
        <p:nvCxnSpPr>
          <p:cNvPr id="353" name="Google Shape;226;p12">
            <a:extLst>
              <a:ext uri="{FF2B5EF4-FFF2-40B4-BE49-F238E27FC236}">
                <a16:creationId xmlns:a16="http://schemas.microsoft.com/office/drawing/2014/main" id="{C29C8304-D555-4745-A7C5-F79682B7B379}"/>
              </a:ext>
            </a:extLst>
          </p:cNvPr>
          <p:cNvCxnSpPr/>
          <p:nvPr/>
        </p:nvCxnSpPr>
        <p:spPr>
          <a:xfrm rot="10800000">
            <a:off x="8574495" y="11891403"/>
            <a:ext cx="158103" cy="260993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FAE8115-A615-A34C-B5B4-DECFAC22CAA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653" r="16202"/>
          <a:stretch/>
        </p:blipFill>
        <p:spPr>
          <a:xfrm>
            <a:off x="8877253" y="12531576"/>
            <a:ext cx="647369" cy="462269"/>
          </a:xfrm>
          <a:prstGeom prst="rect">
            <a:avLst/>
          </a:prstGeom>
        </p:spPr>
      </p:pic>
      <p:sp>
        <p:nvSpPr>
          <p:cNvPr id="354" name="Google Shape;225;p12">
            <a:extLst>
              <a:ext uri="{FF2B5EF4-FFF2-40B4-BE49-F238E27FC236}">
                <a16:creationId xmlns:a16="http://schemas.microsoft.com/office/drawing/2014/main" id="{81AFEB98-9E17-904D-B171-2411332C0965}"/>
              </a:ext>
            </a:extLst>
          </p:cNvPr>
          <p:cNvSpPr txBox="1"/>
          <p:nvPr/>
        </p:nvSpPr>
        <p:spPr>
          <a:xfrm>
            <a:off x="6759962" y="10735091"/>
            <a:ext cx="1550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sym typeface="Arial"/>
              </a:rPr>
              <a:t>1.4.3 Understand and know how to apply: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sym typeface="Arial"/>
              </a:rPr>
              <a:t>Preventative control measures HACCP</a:t>
            </a:r>
            <a:endParaRPr sz="1000" dirty="0"/>
          </a:p>
        </p:txBody>
      </p:sp>
      <p:cxnSp>
        <p:nvCxnSpPr>
          <p:cNvPr id="355" name="Google Shape;119;p12">
            <a:extLst>
              <a:ext uri="{FF2B5EF4-FFF2-40B4-BE49-F238E27FC236}">
                <a16:creationId xmlns:a16="http://schemas.microsoft.com/office/drawing/2014/main" id="{22DD5ABC-08F1-804D-84F7-29951B2DB634}"/>
              </a:ext>
            </a:extLst>
          </p:cNvPr>
          <p:cNvCxnSpPr>
            <a:cxnSpLocks/>
          </p:cNvCxnSpPr>
          <p:nvPr/>
        </p:nvCxnSpPr>
        <p:spPr>
          <a:xfrm>
            <a:off x="8136168" y="11078442"/>
            <a:ext cx="374447" cy="75113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56" name="Google Shape;221;p12">
            <a:extLst>
              <a:ext uri="{FF2B5EF4-FFF2-40B4-BE49-F238E27FC236}">
                <a16:creationId xmlns:a16="http://schemas.microsoft.com/office/drawing/2014/main" id="{FE3F2405-2FF8-424A-811C-C8F956C10ADC}"/>
              </a:ext>
            </a:extLst>
          </p:cNvPr>
          <p:cNvSpPr txBox="1"/>
          <p:nvPr/>
        </p:nvSpPr>
        <p:spPr>
          <a:xfrm rot="756409">
            <a:off x="8361973" y="11141102"/>
            <a:ext cx="1106769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Practical </a:t>
            </a:r>
            <a:r>
              <a:rPr lang="en-GB" sz="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rgbClr val="7030A0"/>
                </a:solidFill>
              </a:rPr>
              <a:t>Following production plan to cook meal</a:t>
            </a:r>
            <a:endParaRPr dirty="0"/>
          </a:p>
        </p:txBody>
      </p:sp>
      <p:pic>
        <p:nvPicPr>
          <p:cNvPr id="358" name="Google Shape;169;p12">
            <a:extLst>
              <a:ext uri="{FF2B5EF4-FFF2-40B4-BE49-F238E27FC236}">
                <a16:creationId xmlns:a16="http://schemas.microsoft.com/office/drawing/2014/main" id="{A86D4A90-A976-714E-B6DE-023891AEF1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9194699" y="9037545"/>
            <a:ext cx="294967" cy="279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141;p12">
            <a:extLst>
              <a:ext uri="{FF2B5EF4-FFF2-40B4-BE49-F238E27FC236}">
                <a16:creationId xmlns:a16="http://schemas.microsoft.com/office/drawing/2014/main" id="{23E52164-E965-BD42-A3C8-41AC099D1F81}"/>
              </a:ext>
            </a:extLst>
          </p:cNvPr>
          <p:cNvCxnSpPr/>
          <p:nvPr/>
        </p:nvCxnSpPr>
        <p:spPr>
          <a:xfrm flipH="1">
            <a:off x="9009268" y="9080328"/>
            <a:ext cx="136049" cy="333562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0" name="Google Shape;216;p12">
            <a:extLst>
              <a:ext uri="{FF2B5EF4-FFF2-40B4-BE49-F238E27FC236}">
                <a16:creationId xmlns:a16="http://schemas.microsoft.com/office/drawing/2014/main" id="{36123E53-F0DB-804C-A1F5-C9B7B3A69B5D}"/>
              </a:ext>
            </a:extLst>
          </p:cNvPr>
          <p:cNvSpPr txBox="1"/>
          <p:nvPr/>
        </p:nvSpPr>
        <p:spPr>
          <a:xfrm>
            <a:off x="8281204" y="9569171"/>
            <a:ext cx="13165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sym typeface="Arial"/>
              </a:rPr>
              <a:t>1.4. End of Unit Assessment</a:t>
            </a:r>
            <a:endParaRPr sz="1000" dirty="0"/>
          </a:p>
        </p:txBody>
      </p:sp>
      <p:pic>
        <p:nvPicPr>
          <p:cNvPr id="361" name="Google Shape;229;p12" descr="Image">
            <a:extLst>
              <a:ext uri="{FF2B5EF4-FFF2-40B4-BE49-F238E27FC236}">
                <a16:creationId xmlns:a16="http://schemas.microsoft.com/office/drawing/2014/main" id="{68CC00E4-CF15-2A4E-9730-E7EC8E9B4FB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1584" y="9951813"/>
            <a:ext cx="341435" cy="45036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227;p12">
            <a:extLst>
              <a:ext uri="{FF2B5EF4-FFF2-40B4-BE49-F238E27FC236}">
                <a16:creationId xmlns:a16="http://schemas.microsoft.com/office/drawing/2014/main" id="{A8D42490-EB8D-5344-AA28-C50096231A79}"/>
              </a:ext>
            </a:extLst>
          </p:cNvPr>
          <p:cNvSpPr txBox="1"/>
          <p:nvPr/>
        </p:nvSpPr>
        <p:spPr>
          <a:xfrm>
            <a:off x="6378050" y="9407891"/>
            <a:ext cx="17581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sym typeface="Arial"/>
              </a:rPr>
              <a:t>1.4.4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sym typeface="Arial"/>
              </a:rPr>
              <a:t>The role and responsibilities of an EHO</a:t>
            </a:r>
            <a:endParaRPr sz="1000" dirty="0"/>
          </a:p>
        </p:txBody>
      </p:sp>
      <p:cxnSp>
        <p:nvCxnSpPr>
          <p:cNvPr id="363" name="Google Shape;228;p12">
            <a:extLst>
              <a:ext uri="{FF2B5EF4-FFF2-40B4-BE49-F238E27FC236}">
                <a16:creationId xmlns:a16="http://schemas.microsoft.com/office/drawing/2014/main" id="{80928197-C265-0545-BF49-B51EA02AD131}"/>
              </a:ext>
            </a:extLst>
          </p:cNvPr>
          <p:cNvCxnSpPr/>
          <p:nvPr/>
        </p:nvCxnSpPr>
        <p:spPr>
          <a:xfrm flipV="1">
            <a:off x="6657043" y="9252381"/>
            <a:ext cx="0" cy="33792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6" name="Google Shape;215;p12">
            <a:extLst>
              <a:ext uri="{FF2B5EF4-FFF2-40B4-BE49-F238E27FC236}">
                <a16:creationId xmlns:a16="http://schemas.microsoft.com/office/drawing/2014/main" id="{04869FA6-6559-AE4B-BDBC-E4C6C2C0F2E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70823" y="8981493"/>
            <a:ext cx="602842" cy="3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231;p12">
            <a:extLst>
              <a:ext uri="{FF2B5EF4-FFF2-40B4-BE49-F238E27FC236}">
                <a16:creationId xmlns:a16="http://schemas.microsoft.com/office/drawing/2014/main" id="{ABED11B3-D55C-6C40-A9C8-2ECA94E4FA08}"/>
              </a:ext>
            </a:extLst>
          </p:cNvPr>
          <p:cNvSpPr txBox="1"/>
          <p:nvPr/>
        </p:nvSpPr>
        <p:spPr>
          <a:xfrm>
            <a:off x="5060584" y="9618808"/>
            <a:ext cx="133841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1.1.2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Employment roles and responsibilities</a:t>
            </a:r>
            <a:endParaRPr sz="1000" dirty="0"/>
          </a:p>
        </p:txBody>
      </p:sp>
      <p:cxnSp>
        <p:nvCxnSpPr>
          <p:cNvPr id="368" name="Google Shape;233;p12">
            <a:extLst>
              <a:ext uri="{FF2B5EF4-FFF2-40B4-BE49-F238E27FC236}">
                <a16:creationId xmlns:a16="http://schemas.microsoft.com/office/drawing/2014/main" id="{65991ADC-018A-564A-91A2-2515E42E4400}"/>
              </a:ext>
            </a:extLst>
          </p:cNvPr>
          <p:cNvCxnSpPr/>
          <p:nvPr/>
        </p:nvCxnSpPr>
        <p:spPr>
          <a:xfrm flipV="1">
            <a:off x="5571262" y="9264428"/>
            <a:ext cx="0" cy="298923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9" name="Google Shape;268;p12">
            <a:extLst>
              <a:ext uri="{FF2B5EF4-FFF2-40B4-BE49-F238E27FC236}">
                <a16:creationId xmlns:a16="http://schemas.microsoft.com/office/drawing/2014/main" id="{48CE3A97-CBD1-5144-BBDF-153DBBAAE734}"/>
              </a:ext>
            </a:extLst>
          </p:cNvPr>
          <p:cNvSpPr txBox="1"/>
          <p:nvPr/>
        </p:nvSpPr>
        <p:spPr>
          <a:xfrm>
            <a:off x="8326065" y="8596010"/>
            <a:ext cx="121305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b="1" dirty="0">
                <a:solidFill>
                  <a:srgbClr val="7030A0"/>
                </a:solidFill>
              </a:rPr>
              <a:t>Practical Lesson</a:t>
            </a:r>
            <a:endParaRPr lang="en-US" sz="1000" dirty="0"/>
          </a:p>
          <a:p>
            <a:pPr lvl="0" algn="ctr"/>
            <a:r>
              <a:rPr lang="en-US" sz="1000" dirty="0">
                <a:solidFill>
                  <a:srgbClr val="7030A0"/>
                </a:solidFill>
              </a:rPr>
              <a:t>Swiss roll</a:t>
            </a:r>
            <a:endParaRPr lang="en-US" sz="1000" dirty="0"/>
          </a:p>
        </p:txBody>
      </p:sp>
      <p:pic>
        <p:nvPicPr>
          <p:cNvPr id="370" name="Google Shape;102;p1" descr="Image">
            <a:extLst>
              <a:ext uri="{FF2B5EF4-FFF2-40B4-BE49-F238E27FC236}">
                <a16:creationId xmlns:a16="http://schemas.microsoft.com/office/drawing/2014/main" id="{1C169824-A613-E043-80A9-5F5DECA373DC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20956" t="17279" r="20955" b="17280"/>
          <a:stretch/>
        </p:blipFill>
        <p:spPr>
          <a:xfrm rot="20154718">
            <a:off x="499853" y="10627899"/>
            <a:ext cx="834217" cy="601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1" name="Google Shape;267;p12">
            <a:extLst>
              <a:ext uri="{FF2B5EF4-FFF2-40B4-BE49-F238E27FC236}">
                <a16:creationId xmlns:a16="http://schemas.microsoft.com/office/drawing/2014/main" id="{6F0F1791-5DE2-D943-A1BB-ACA48375C311}"/>
              </a:ext>
            </a:extLst>
          </p:cNvPr>
          <p:cNvCxnSpPr/>
          <p:nvPr/>
        </p:nvCxnSpPr>
        <p:spPr>
          <a:xfrm flipH="1" flipV="1">
            <a:off x="9071432" y="10881797"/>
            <a:ext cx="60152" cy="257525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72" name="Google Shape;140;p12">
            <a:extLst>
              <a:ext uri="{FF2B5EF4-FFF2-40B4-BE49-F238E27FC236}">
                <a16:creationId xmlns:a16="http://schemas.microsoft.com/office/drawing/2014/main" id="{6AD2ACEB-D2FE-C742-96FB-81850751568C}"/>
              </a:ext>
            </a:extLst>
          </p:cNvPr>
          <p:cNvCxnSpPr/>
          <p:nvPr/>
        </p:nvCxnSpPr>
        <p:spPr>
          <a:xfrm flipH="1" flipV="1">
            <a:off x="3947428" y="12054849"/>
            <a:ext cx="12660" cy="37649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73" name="Google Shape;276;p12">
            <a:extLst>
              <a:ext uri="{FF2B5EF4-FFF2-40B4-BE49-F238E27FC236}">
                <a16:creationId xmlns:a16="http://schemas.microsoft.com/office/drawing/2014/main" id="{96F4B925-E981-A245-93F3-F108790D852A}"/>
              </a:ext>
            </a:extLst>
          </p:cNvPr>
          <p:cNvSpPr txBox="1"/>
          <p:nvPr/>
        </p:nvSpPr>
        <p:spPr>
          <a:xfrm rot="16410195">
            <a:off x="-869653" y="12843655"/>
            <a:ext cx="249310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1.1.3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importance of appropriate presentation of dishes</a:t>
            </a:r>
            <a:endParaRPr dirty="0"/>
          </a:p>
        </p:txBody>
      </p:sp>
      <p:sp>
        <p:nvSpPr>
          <p:cNvPr id="374" name="Google Shape;165;p12">
            <a:extLst>
              <a:ext uri="{FF2B5EF4-FFF2-40B4-BE49-F238E27FC236}">
                <a16:creationId xmlns:a16="http://schemas.microsoft.com/office/drawing/2014/main" id="{93E50A64-BB9E-EA4C-B8E0-82F891DE996A}"/>
              </a:ext>
            </a:extLst>
          </p:cNvPr>
          <p:cNvSpPr txBox="1"/>
          <p:nvPr/>
        </p:nvSpPr>
        <p:spPr>
          <a:xfrm>
            <a:off x="1396445" y="13121200"/>
            <a:ext cx="179193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Practical Lesson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Presentation Techniques – </a:t>
            </a:r>
            <a:r>
              <a:rPr lang="en-US" sz="1000" b="0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Tunnocks</a:t>
            </a:r>
            <a:r>
              <a:rPr lang="en-US" sz="10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teacake challenge</a:t>
            </a:r>
            <a:endParaRPr sz="10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5" name="Google Shape;140;p12">
            <a:extLst>
              <a:ext uri="{FF2B5EF4-FFF2-40B4-BE49-F238E27FC236}">
                <a16:creationId xmlns:a16="http://schemas.microsoft.com/office/drawing/2014/main" id="{09589C08-579F-2B47-A9D1-295400EEB559}"/>
              </a:ext>
            </a:extLst>
          </p:cNvPr>
          <p:cNvCxnSpPr/>
          <p:nvPr/>
        </p:nvCxnSpPr>
        <p:spPr>
          <a:xfrm flipH="1" flipV="1">
            <a:off x="1204592" y="13353132"/>
            <a:ext cx="290815" cy="41507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4ED604C3-4623-B64A-BD6F-6CE6457057C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652" y="13142218"/>
            <a:ext cx="578290" cy="510384"/>
          </a:xfrm>
          <a:prstGeom prst="rect">
            <a:avLst/>
          </a:prstGeom>
        </p:spPr>
      </p:pic>
      <p:pic>
        <p:nvPicPr>
          <p:cNvPr id="376" name="Google Shape;167;p12">
            <a:extLst>
              <a:ext uri="{FF2B5EF4-FFF2-40B4-BE49-F238E27FC236}">
                <a16:creationId xmlns:a16="http://schemas.microsoft.com/office/drawing/2014/main" id="{CA30AF57-6C8C-8941-9F85-75F84ADD64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1529733" y="12677011"/>
            <a:ext cx="441620" cy="429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7" name="Google Shape;113;p12">
            <a:extLst>
              <a:ext uri="{FF2B5EF4-FFF2-40B4-BE49-F238E27FC236}">
                <a16:creationId xmlns:a16="http://schemas.microsoft.com/office/drawing/2014/main" id="{ACC9846A-B497-254D-A16A-F5F3376683B7}"/>
              </a:ext>
            </a:extLst>
          </p:cNvPr>
          <p:cNvCxnSpPr/>
          <p:nvPr/>
        </p:nvCxnSpPr>
        <p:spPr>
          <a:xfrm>
            <a:off x="3965226" y="11395729"/>
            <a:ext cx="0" cy="37647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78" name="Google Shape;221;p12">
            <a:extLst>
              <a:ext uri="{FF2B5EF4-FFF2-40B4-BE49-F238E27FC236}">
                <a16:creationId xmlns:a16="http://schemas.microsoft.com/office/drawing/2014/main" id="{D7A12EA9-57D8-DF4C-8B9A-B5A64945E57F}"/>
              </a:ext>
            </a:extLst>
          </p:cNvPr>
          <p:cNvSpPr txBox="1"/>
          <p:nvPr/>
        </p:nvSpPr>
        <p:spPr>
          <a:xfrm>
            <a:off x="1899843" y="7581829"/>
            <a:ext cx="110676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sym typeface="Arial"/>
              </a:rPr>
              <a:t>Practical Lesson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err="1">
                <a:solidFill>
                  <a:srgbClr val="7030A0"/>
                </a:solidFill>
                <a:sym typeface="Arial"/>
              </a:rPr>
              <a:t>Lasagne</a:t>
            </a:r>
            <a:r>
              <a:rPr lang="en-US" sz="1000" b="0" i="0" u="none" strike="noStrike" cap="none" dirty="0">
                <a:solidFill>
                  <a:srgbClr val="7030A0"/>
                </a:solidFill>
                <a:sym typeface="Arial"/>
              </a:rPr>
              <a:t> – meat  and white sauce</a:t>
            </a:r>
            <a:endParaRPr sz="1000" dirty="0"/>
          </a:p>
        </p:txBody>
      </p:sp>
      <p:pic>
        <p:nvPicPr>
          <p:cNvPr id="379" name="Picture 378">
            <a:extLst>
              <a:ext uri="{FF2B5EF4-FFF2-40B4-BE49-F238E27FC236}">
                <a16:creationId xmlns:a16="http://schemas.microsoft.com/office/drawing/2014/main" id="{CE0B0A45-03B6-1C49-B724-F10783483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88079" y="8488114"/>
            <a:ext cx="563506" cy="374988"/>
          </a:xfrm>
          <a:prstGeom prst="rect">
            <a:avLst/>
          </a:prstGeom>
        </p:spPr>
      </p:pic>
      <p:cxnSp>
        <p:nvCxnSpPr>
          <p:cNvPr id="380" name="Google Shape;141;p12">
            <a:extLst>
              <a:ext uri="{FF2B5EF4-FFF2-40B4-BE49-F238E27FC236}">
                <a16:creationId xmlns:a16="http://schemas.microsoft.com/office/drawing/2014/main" id="{70D4DDF6-C268-114D-B4B4-DC95BFC535E5}"/>
              </a:ext>
            </a:extLst>
          </p:cNvPr>
          <p:cNvCxnSpPr/>
          <p:nvPr/>
        </p:nvCxnSpPr>
        <p:spPr>
          <a:xfrm flipH="1">
            <a:off x="2821314" y="8339197"/>
            <a:ext cx="1" cy="551651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81" name="Google Shape;219;p12">
            <a:extLst>
              <a:ext uri="{FF2B5EF4-FFF2-40B4-BE49-F238E27FC236}">
                <a16:creationId xmlns:a16="http://schemas.microsoft.com/office/drawing/2014/main" id="{2B5EC62B-9094-1549-93E2-F177E729DD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9190718" y="11778539"/>
            <a:ext cx="346328" cy="3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297;p12">
            <a:extLst>
              <a:ext uri="{FF2B5EF4-FFF2-40B4-BE49-F238E27FC236}">
                <a16:creationId xmlns:a16="http://schemas.microsoft.com/office/drawing/2014/main" id="{B23DE0FC-5254-1247-8FAF-D65B5B9A22F7}"/>
              </a:ext>
            </a:extLst>
          </p:cNvPr>
          <p:cNvSpPr txBox="1"/>
          <p:nvPr/>
        </p:nvSpPr>
        <p:spPr>
          <a:xfrm>
            <a:off x="216399" y="4014512"/>
            <a:ext cx="1418817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sym typeface="Arial"/>
              </a:rPr>
              <a:t>2.3.1 Demonstrate: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sym typeface="Arial"/>
              </a:rPr>
              <a:t>a range of different level skills in practical dishes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83" name="Google Shape;283;p12">
            <a:extLst>
              <a:ext uri="{FF2B5EF4-FFF2-40B4-BE49-F238E27FC236}">
                <a16:creationId xmlns:a16="http://schemas.microsoft.com/office/drawing/2014/main" id="{0A6EB701-079D-084F-91EC-25AA886DDDB2}"/>
              </a:ext>
            </a:extLst>
          </p:cNvPr>
          <p:cNvSpPr/>
          <p:nvPr/>
        </p:nvSpPr>
        <p:spPr>
          <a:xfrm>
            <a:off x="2207369" y="2606112"/>
            <a:ext cx="3091209" cy="276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– Menu Planning</a:t>
            </a:r>
            <a:endParaRPr dirty="0"/>
          </a:p>
        </p:txBody>
      </p:sp>
      <p:cxnSp>
        <p:nvCxnSpPr>
          <p:cNvPr id="384" name="Google Shape;284;p12">
            <a:extLst>
              <a:ext uri="{FF2B5EF4-FFF2-40B4-BE49-F238E27FC236}">
                <a16:creationId xmlns:a16="http://schemas.microsoft.com/office/drawing/2014/main" id="{D04A0045-0FE2-5141-8080-7E4FA07BEF41}"/>
              </a:ext>
            </a:extLst>
          </p:cNvPr>
          <p:cNvCxnSpPr/>
          <p:nvPr/>
        </p:nvCxnSpPr>
        <p:spPr>
          <a:xfrm>
            <a:off x="7209460" y="1986892"/>
            <a:ext cx="4995" cy="491609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5" name="Google Shape;285;p12">
            <a:extLst>
              <a:ext uri="{FF2B5EF4-FFF2-40B4-BE49-F238E27FC236}">
                <a16:creationId xmlns:a16="http://schemas.microsoft.com/office/drawing/2014/main" id="{99576C57-8E14-0146-A019-4E17E169A19F}"/>
              </a:ext>
            </a:extLst>
          </p:cNvPr>
          <p:cNvSpPr txBox="1"/>
          <p:nvPr/>
        </p:nvSpPr>
        <p:spPr>
          <a:xfrm>
            <a:off x="6442084" y="1393941"/>
            <a:ext cx="162830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2.2.1 Be aware: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Of the factors affecting menu planning</a:t>
            </a:r>
            <a:endParaRPr sz="1000" dirty="0"/>
          </a:p>
        </p:txBody>
      </p:sp>
      <p:cxnSp>
        <p:nvCxnSpPr>
          <p:cNvPr id="386" name="Google Shape;287;p12">
            <a:extLst>
              <a:ext uri="{FF2B5EF4-FFF2-40B4-BE49-F238E27FC236}">
                <a16:creationId xmlns:a16="http://schemas.microsoft.com/office/drawing/2014/main" id="{03247388-07AC-A84B-AF05-5AC108D9B4B6}"/>
              </a:ext>
            </a:extLst>
          </p:cNvPr>
          <p:cNvCxnSpPr/>
          <p:nvPr/>
        </p:nvCxnSpPr>
        <p:spPr>
          <a:xfrm>
            <a:off x="2636833" y="2138935"/>
            <a:ext cx="0" cy="338872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7" name="Google Shape;288;p12">
            <a:extLst>
              <a:ext uri="{FF2B5EF4-FFF2-40B4-BE49-F238E27FC236}">
                <a16:creationId xmlns:a16="http://schemas.microsoft.com/office/drawing/2014/main" id="{C1228829-3370-7248-830C-9743BB2D7192}"/>
              </a:ext>
            </a:extLst>
          </p:cNvPr>
          <p:cNvSpPr txBox="1"/>
          <p:nvPr/>
        </p:nvSpPr>
        <p:spPr>
          <a:xfrm>
            <a:off x="1929004" y="1432679"/>
            <a:ext cx="162830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2.2.1 Be aware: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Of nutritional advice, cost, portion control, time of day, customers</a:t>
            </a:r>
            <a:endParaRPr sz="1000" dirty="0"/>
          </a:p>
        </p:txBody>
      </p:sp>
      <p:sp>
        <p:nvSpPr>
          <p:cNvPr id="391" name="Google Shape;230;p12">
            <a:extLst>
              <a:ext uri="{FF2B5EF4-FFF2-40B4-BE49-F238E27FC236}">
                <a16:creationId xmlns:a16="http://schemas.microsoft.com/office/drawing/2014/main" id="{6900F564-9052-9648-B042-FBEE5D37407E}"/>
              </a:ext>
            </a:extLst>
          </p:cNvPr>
          <p:cNvSpPr/>
          <p:nvPr/>
        </p:nvSpPr>
        <p:spPr>
          <a:xfrm>
            <a:off x="4709473" y="8660748"/>
            <a:ext cx="2648092" cy="4783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1.1.1 – Hospitality &amp; Catering Providers</a:t>
            </a:r>
            <a:endParaRPr dirty="0"/>
          </a:p>
        </p:txBody>
      </p:sp>
      <p:sp>
        <p:nvSpPr>
          <p:cNvPr id="392" name="Google Shape;173;p12">
            <a:extLst>
              <a:ext uri="{FF2B5EF4-FFF2-40B4-BE49-F238E27FC236}">
                <a16:creationId xmlns:a16="http://schemas.microsoft.com/office/drawing/2014/main" id="{ABCC6592-2958-5F42-B823-000B6EF9A514}"/>
              </a:ext>
            </a:extLst>
          </p:cNvPr>
          <p:cNvSpPr txBox="1"/>
          <p:nvPr/>
        </p:nvSpPr>
        <p:spPr>
          <a:xfrm>
            <a:off x="6705671" y="7525431"/>
            <a:ext cx="142794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sym typeface="Arial"/>
              </a:rPr>
              <a:t>1.1.1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sym typeface="Arial"/>
              </a:rPr>
              <a:t>Commercial non-residential providers e.g. takeaways, airlines, cafes</a:t>
            </a:r>
            <a:endParaRPr sz="1000" dirty="0"/>
          </a:p>
        </p:txBody>
      </p:sp>
      <p:cxnSp>
        <p:nvCxnSpPr>
          <p:cNvPr id="393" name="Google Shape;124;p12">
            <a:extLst>
              <a:ext uri="{FF2B5EF4-FFF2-40B4-BE49-F238E27FC236}">
                <a16:creationId xmlns:a16="http://schemas.microsoft.com/office/drawing/2014/main" id="{A14D2155-F819-E44F-9C47-C2F5EED48FF1}"/>
              </a:ext>
            </a:extLst>
          </p:cNvPr>
          <p:cNvCxnSpPr/>
          <p:nvPr/>
        </p:nvCxnSpPr>
        <p:spPr>
          <a:xfrm>
            <a:off x="3873906" y="8345530"/>
            <a:ext cx="0" cy="44924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4" name="Google Shape;124;p12">
            <a:extLst>
              <a:ext uri="{FF2B5EF4-FFF2-40B4-BE49-F238E27FC236}">
                <a16:creationId xmlns:a16="http://schemas.microsoft.com/office/drawing/2014/main" id="{0E3E613B-24E0-4744-8217-F510DB7D1F60}"/>
              </a:ext>
            </a:extLst>
          </p:cNvPr>
          <p:cNvCxnSpPr/>
          <p:nvPr/>
        </p:nvCxnSpPr>
        <p:spPr>
          <a:xfrm flipV="1">
            <a:off x="2191481" y="9025528"/>
            <a:ext cx="1" cy="43105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5" name="Google Shape;124;p12">
            <a:extLst>
              <a:ext uri="{FF2B5EF4-FFF2-40B4-BE49-F238E27FC236}">
                <a16:creationId xmlns:a16="http://schemas.microsoft.com/office/drawing/2014/main" id="{3DBDFB33-6CDF-4243-950E-4CA8C29A0C21}"/>
              </a:ext>
            </a:extLst>
          </p:cNvPr>
          <p:cNvCxnSpPr/>
          <p:nvPr/>
        </p:nvCxnSpPr>
        <p:spPr>
          <a:xfrm flipV="1">
            <a:off x="3019989" y="9245975"/>
            <a:ext cx="1" cy="43105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6" name="Google Shape;124;p12">
            <a:extLst>
              <a:ext uri="{FF2B5EF4-FFF2-40B4-BE49-F238E27FC236}">
                <a16:creationId xmlns:a16="http://schemas.microsoft.com/office/drawing/2014/main" id="{7AF02437-108D-3E49-A4BB-342853562DDD}"/>
              </a:ext>
            </a:extLst>
          </p:cNvPr>
          <p:cNvCxnSpPr/>
          <p:nvPr/>
        </p:nvCxnSpPr>
        <p:spPr>
          <a:xfrm flipV="1">
            <a:off x="4138855" y="9052378"/>
            <a:ext cx="1" cy="43105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7" name="Google Shape;124;p12">
            <a:extLst>
              <a:ext uri="{FF2B5EF4-FFF2-40B4-BE49-F238E27FC236}">
                <a16:creationId xmlns:a16="http://schemas.microsoft.com/office/drawing/2014/main" id="{82ADBC0C-B653-7E41-89D8-457304882503}"/>
              </a:ext>
            </a:extLst>
          </p:cNvPr>
          <p:cNvCxnSpPr/>
          <p:nvPr/>
        </p:nvCxnSpPr>
        <p:spPr>
          <a:xfrm flipH="1">
            <a:off x="5157693" y="8271324"/>
            <a:ext cx="1" cy="335961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98" name="Google Shape;124;p12">
            <a:extLst>
              <a:ext uri="{FF2B5EF4-FFF2-40B4-BE49-F238E27FC236}">
                <a16:creationId xmlns:a16="http://schemas.microsoft.com/office/drawing/2014/main" id="{3CFB0426-C79B-2343-AE86-F9EDFF52F6FD}"/>
              </a:ext>
            </a:extLst>
          </p:cNvPr>
          <p:cNvCxnSpPr/>
          <p:nvPr/>
        </p:nvCxnSpPr>
        <p:spPr>
          <a:xfrm flipH="1">
            <a:off x="8017119" y="8401634"/>
            <a:ext cx="253967" cy="440897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9" name="Google Shape;171;p12">
            <a:extLst>
              <a:ext uri="{FF2B5EF4-FFF2-40B4-BE49-F238E27FC236}">
                <a16:creationId xmlns:a16="http://schemas.microsoft.com/office/drawing/2014/main" id="{BDBD2311-5ED3-FC40-91B1-D4E530E7A950}"/>
              </a:ext>
            </a:extLst>
          </p:cNvPr>
          <p:cNvSpPr txBox="1"/>
          <p:nvPr/>
        </p:nvSpPr>
        <p:spPr>
          <a:xfrm>
            <a:off x="2962715" y="7389165"/>
            <a:ext cx="170310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sym typeface="Arial"/>
              </a:rPr>
              <a:t>1.1.1 Understand: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sym typeface="Arial"/>
              </a:rPr>
              <a:t>The difference between commercial and non commercial providers and residential and non residential</a:t>
            </a:r>
            <a:endParaRPr sz="1000" dirty="0"/>
          </a:p>
        </p:txBody>
      </p:sp>
      <p:sp>
        <p:nvSpPr>
          <p:cNvPr id="400" name="Google Shape;170;p12">
            <a:extLst>
              <a:ext uri="{FF2B5EF4-FFF2-40B4-BE49-F238E27FC236}">
                <a16:creationId xmlns:a16="http://schemas.microsoft.com/office/drawing/2014/main" id="{53058F96-E407-CB4F-B73B-2B6AA7091743}"/>
              </a:ext>
            </a:extLst>
          </p:cNvPr>
          <p:cNvSpPr txBox="1"/>
          <p:nvPr/>
        </p:nvSpPr>
        <p:spPr>
          <a:xfrm>
            <a:off x="8022510" y="7780807"/>
            <a:ext cx="15168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sym typeface="Arial"/>
              </a:rPr>
              <a:t>1.1.1 Gain knowledge: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sym typeface="Arial"/>
              </a:rPr>
              <a:t>of the two different types of catering provision</a:t>
            </a:r>
            <a:endParaRPr sz="1000" dirty="0"/>
          </a:p>
        </p:txBody>
      </p:sp>
      <p:sp>
        <p:nvSpPr>
          <p:cNvPr id="401" name="Google Shape;172;p12">
            <a:extLst>
              <a:ext uri="{FF2B5EF4-FFF2-40B4-BE49-F238E27FC236}">
                <a16:creationId xmlns:a16="http://schemas.microsoft.com/office/drawing/2014/main" id="{062440B1-2121-1544-844E-FE365F9BB47B}"/>
              </a:ext>
            </a:extLst>
          </p:cNvPr>
          <p:cNvSpPr txBox="1"/>
          <p:nvPr/>
        </p:nvSpPr>
        <p:spPr>
          <a:xfrm>
            <a:off x="3695239" y="9472545"/>
            <a:ext cx="135959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1.1.1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residential providers e.g. hotels, B&amp;B, campsites</a:t>
            </a:r>
            <a:endParaRPr dirty="0"/>
          </a:p>
        </p:txBody>
      </p:sp>
      <p:sp>
        <p:nvSpPr>
          <p:cNvPr id="402" name="Google Shape;184;p12">
            <a:extLst>
              <a:ext uri="{FF2B5EF4-FFF2-40B4-BE49-F238E27FC236}">
                <a16:creationId xmlns:a16="http://schemas.microsoft.com/office/drawing/2014/main" id="{128AE848-DAAC-714F-BFE5-56F6E35CEEF6}"/>
              </a:ext>
            </a:extLst>
          </p:cNvPr>
          <p:cNvSpPr txBox="1"/>
          <p:nvPr/>
        </p:nvSpPr>
        <p:spPr>
          <a:xfrm>
            <a:off x="4571129" y="7305892"/>
            <a:ext cx="12974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1.1.1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Non-Commercial residential providers e.g. armed forces, prisons</a:t>
            </a:r>
            <a:endParaRPr dirty="0"/>
          </a:p>
        </p:txBody>
      </p:sp>
      <p:sp>
        <p:nvSpPr>
          <p:cNvPr id="403" name="Google Shape;186;p12">
            <a:extLst>
              <a:ext uri="{FF2B5EF4-FFF2-40B4-BE49-F238E27FC236}">
                <a16:creationId xmlns:a16="http://schemas.microsoft.com/office/drawing/2014/main" id="{09782CEE-4F2A-7E4A-BCEC-21BCA5B8DF6D}"/>
              </a:ext>
            </a:extLst>
          </p:cNvPr>
          <p:cNvSpPr txBox="1"/>
          <p:nvPr/>
        </p:nvSpPr>
        <p:spPr>
          <a:xfrm>
            <a:off x="2669619" y="9577970"/>
            <a:ext cx="12319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1.1.1 Understand: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Non-Commercial non-residential providers e.g. schools</a:t>
            </a:r>
            <a:endParaRPr dirty="0"/>
          </a:p>
        </p:txBody>
      </p:sp>
      <p:sp>
        <p:nvSpPr>
          <p:cNvPr id="404" name="Google Shape;192;p12">
            <a:extLst>
              <a:ext uri="{FF2B5EF4-FFF2-40B4-BE49-F238E27FC236}">
                <a16:creationId xmlns:a16="http://schemas.microsoft.com/office/drawing/2014/main" id="{75217034-84AD-594D-8ED9-1B5429AD8C0A}"/>
              </a:ext>
            </a:extLst>
          </p:cNvPr>
          <p:cNvSpPr txBox="1"/>
          <p:nvPr/>
        </p:nvSpPr>
        <p:spPr>
          <a:xfrm>
            <a:off x="151411" y="8909301"/>
            <a:ext cx="1124052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1.1.1 Assessment: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Researching hospitality and catering providers in our area</a:t>
            </a:r>
            <a:endParaRPr dirty="0"/>
          </a:p>
        </p:txBody>
      </p:sp>
      <p:cxnSp>
        <p:nvCxnSpPr>
          <p:cNvPr id="405" name="Google Shape;191;p12">
            <a:extLst>
              <a:ext uri="{FF2B5EF4-FFF2-40B4-BE49-F238E27FC236}">
                <a16:creationId xmlns:a16="http://schemas.microsoft.com/office/drawing/2014/main" id="{6406F28D-B8E8-674C-A433-AF5E589E1FDD}"/>
              </a:ext>
            </a:extLst>
          </p:cNvPr>
          <p:cNvCxnSpPr>
            <a:cxnSpLocks/>
          </p:cNvCxnSpPr>
          <p:nvPr/>
        </p:nvCxnSpPr>
        <p:spPr>
          <a:xfrm flipV="1">
            <a:off x="1365073" y="8795299"/>
            <a:ext cx="421318" cy="4142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06" name="Google Shape;193;p12">
            <a:extLst>
              <a:ext uri="{FF2B5EF4-FFF2-40B4-BE49-F238E27FC236}">
                <a16:creationId xmlns:a16="http://schemas.microsoft.com/office/drawing/2014/main" id="{4B9CAA26-5A5C-4440-9355-176C2C98F0FE}"/>
              </a:ext>
            </a:extLst>
          </p:cNvPr>
          <p:cNvSpPr txBox="1"/>
          <p:nvPr/>
        </p:nvSpPr>
        <p:spPr>
          <a:xfrm>
            <a:off x="1205318" y="9447656"/>
            <a:ext cx="1714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1.1.1 Gain knowledge: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Styles of service provided by hospitality and catering providers</a:t>
            </a:r>
            <a:endParaRPr dirty="0"/>
          </a:p>
        </p:txBody>
      </p:sp>
      <p:sp>
        <p:nvSpPr>
          <p:cNvPr id="407" name="Google Shape;285;p12">
            <a:extLst>
              <a:ext uri="{FF2B5EF4-FFF2-40B4-BE49-F238E27FC236}">
                <a16:creationId xmlns:a16="http://schemas.microsoft.com/office/drawing/2014/main" id="{AF03C265-329C-6141-917D-88B1EF93900F}"/>
              </a:ext>
            </a:extLst>
          </p:cNvPr>
          <p:cNvSpPr txBox="1"/>
          <p:nvPr/>
        </p:nvSpPr>
        <p:spPr>
          <a:xfrm rot="5400000">
            <a:off x="7802889" y="3903264"/>
            <a:ext cx="31784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solidFill>
                  <a:srgbClr val="002060"/>
                </a:solidFill>
              </a:rPr>
              <a:t>Revision sessions / lessons on work covered in Unit 1</a:t>
            </a:r>
            <a:endParaRPr sz="1000" b="1" dirty="0">
              <a:solidFill>
                <a:srgbClr val="002060"/>
              </a:solidFill>
            </a:endParaRPr>
          </a:p>
        </p:txBody>
      </p:sp>
      <p:cxnSp>
        <p:nvCxnSpPr>
          <p:cNvPr id="409" name="Google Shape;284;p12">
            <a:extLst>
              <a:ext uri="{FF2B5EF4-FFF2-40B4-BE49-F238E27FC236}">
                <a16:creationId xmlns:a16="http://schemas.microsoft.com/office/drawing/2014/main" id="{F4FAE491-9BC0-6A41-9D99-E4A6B4E948DC}"/>
              </a:ext>
            </a:extLst>
          </p:cNvPr>
          <p:cNvCxnSpPr/>
          <p:nvPr/>
        </p:nvCxnSpPr>
        <p:spPr>
          <a:xfrm>
            <a:off x="4240260" y="1973169"/>
            <a:ext cx="4995" cy="491609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1" name="Google Shape;288;p12">
            <a:extLst>
              <a:ext uri="{FF2B5EF4-FFF2-40B4-BE49-F238E27FC236}">
                <a16:creationId xmlns:a16="http://schemas.microsoft.com/office/drawing/2014/main" id="{AD3F0D6D-8AC0-3A40-9DDD-C3FCCCE5B50A}"/>
              </a:ext>
            </a:extLst>
          </p:cNvPr>
          <p:cNvSpPr txBox="1"/>
          <p:nvPr/>
        </p:nvSpPr>
        <p:spPr>
          <a:xfrm>
            <a:off x="3492866" y="1542830"/>
            <a:ext cx="16283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2.2.1 Be aware: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Of environmental issues</a:t>
            </a:r>
            <a:endParaRPr sz="10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BE82770-B52A-A945-B1F6-3A20F6B946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60831" y="1380486"/>
            <a:ext cx="758466" cy="758466"/>
          </a:xfrm>
          <a:prstGeom prst="rect">
            <a:avLst/>
          </a:prstGeom>
        </p:spPr>
      </p:pic>
      <p:cxnSp>
        <p:nvCxnSpPr>
          <p:cNvPr id="117" name="Google Shape;117;p12"/>
          <p:cNvCxnSpPr/>
          <p:nvPr/>
        </p:nvCxnSpPr>
        <p:spPr>
          <a:xfrm flipV="1">
            <a:off x="6314686" y="3195454"/>
            <a:ext cx="0" cy="57666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2" name="Google Shape;118;p12">
            <a:extLst>
              <a:ext uri="{FF2B5EF4-FFF2-40B4-BE49-F238E27FC236}">
                <a16:creationId xmlns:a16="http://schemas.microsoft.com/office/drawing/2014/main" id="{A22B5DBC-D406-CD46-8419-B4E985AEFD96}"/>
              </a:ext>
            </a:extLst>
          </p:cNvPr>
          <p:cNvSpPr txBox="1"/>
          <p:nvPr/>
        </p:nvSpPr>
        <p:spPr>
          <a:xfrm>
            <a:off x="5001870" y="3499413"/>
            <a:ext cx="998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FF0000"/>
                </a:solidFill>
                <a:sym typeface="Arial"/>
              </a:rPr>
              <a:t>REVIEW of written exam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13" name="Google Shape;117;p12">
            <a:extLst>
              <a:ext uri="{FF2B5EF4-FFF2-40B4-BE49-F238E27FC236}">
                <a16:creationId xmlns:a16="http://schemas.microsoft.com/office/drawing/2014/main" id="{AF14CF75-727A-074D-A7FF-3EEF63E0A807}"/>
              </a:ext>
            </a:extLst>
          </p:cNvPr>
          <p:cNvCxnSpPr/>
          <p:nvPr/>
        </p:nvCxnSpPr>
        <p:spPr>
          <a:xfrm flipV="1">
            <a:off x="5467315" y="2905030"/>
            <a:ext cx="0" cy="57666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14" name="Google Shape;127;p12">
            <a:extLst>
              <a:ext uri="{FF2B5EF4-FFF2-40B4-BE49-F238E27FC236}">
                <a16:creationId xmlns:a16="http://schemas.microsoft.com/office/drawing/2014/main" id="{0D9F4959-BBF3-D542-B363-8AF5F4B0A9FC}"/>
              </a:ext>
            </a:extLst>
          </p:cNvPr>
          <p:cNvCxnSpPr/>
          <p:nvPr/>
        </p:nvCxnSpPr>
        <p:spPr>
          <a:xfrm flipH="1">
            <a:off x="8109868" y="2271149"/>
            <a:ext cx="176249" cy="407336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5" name="Google Shape;200;p12">
            <a:extLst>
              <a:ext uri="{FF2B5EF4-FFF2-40B4-BE49-F238E27FC236}">
                <a16:creationId xmlns:a16="http://schemas.microsoft.com/office/drawing/2014/main" id="{CD0F09DE-4585-C34A-A174-807B0A5C94A7}"/>
              </a:ext>
            </a:extLst>
          </p:cNvPr>
          <p:cNvSpPr txBox="1"/>
          <p:nvPr/>
        </p:nvSpPr>
        <p:spPr>
          <a:xfrm>
            <a:off x="7917512" y="1964025"/>
            <a:ext cx="16105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questions and techniques</a:t>
            </a:r>
            <a:endParaRPr dirty="0"/>
          </a:p>
        </p:txBody>
      </p:sp>
      <p:pic>
        <p:nvPicPr>
          <p:cNvPr id="416" name="Google Shape;264;p12">
            <a:extLst>
              <a:ext uri="{FF2B5EF4-FFF2-40B4-BE49-F238E27FC236}">
                <a16:creationId xmlns:a16="http://schemas.microsoft.com/office/drawing/2014/main" id="{D8B4232D-68A6-FB41-A2C2-4396E19568E7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819537" y="1522813"/>
            <a:ext cx="714843" cy="500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128;p12">
            <a:extLst>
              <a:ext uri="{FF2B5EF4-FFF2-40B4-BE49-F238E27FC236}">
                <a16:creationId xmlns:a16="http://schemas.microsoft.com/office/drawing/2014/main" id="{1648C586-FADE-7D47-B473-EB7EFC058F8F}"/>
              </a:ext>
            </a:extLst>
          </p:cNvPr>
          <p:cNvCxnSpPr/>
          <p:nvPr/>
        </p:nvCxnSpPr>
        <p:spPr>
          <a:xfrm flipV="1">
            <a:off x="7445274" y="5929908"/>
            <a:ext cx="0" cy="71764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18" name="Google Shape;241;p12">
            <a:extLst>
              <a:ext uri="{FF2B5EF4-FFF2-40B4-BE49-F238E27FC236}">
                <a16:creationId xmlns:a16="http://schemas.microsoft.com/office/drawing/2014/main" id="{39DA2D28-ECDE-9944-A47B-38F90E674324}"/>
              </a:ext>
            </a:extLst>
          </p:cNvPr>
          <p:cNvSpPr/>
          <p:nvPr/>
        </p:nvSpPr>
        <p:spPr>
          <a:xfrm>
            <a:off x="6334325" y="6630780"/>
            <a:ext cx="14208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Research, plan and cook a  meal for a specific provision</a:t>
            </a:r>
            <a:endParaRPr dirty="0"/>
          </a:p>
        </p:txBody>
      </p:sp>
      <p:cxnSp>
        <p:nvCxnSpPr>
          <p:cNvPr id="419" name="Google Shape;138;p12">
            <a:extLst>
              <a:ext uri="{FF2B5EF4-FFF2-40B4-BE49-F238E27FC236}">
                <a16:creationId xmlns:a16="http://schemas.microsoft.com/office/drawing/2014/main" id="{042ADC14-B3F5-CD4C-9055-2CE41723CD86}"/>
              </a:ext>
            </a:extLst>
          </p:cNvPr>
          <p:cNvCxnSpPr/>
          <p:nvPr/>
        </p:nvCxnSpPr>
        <p:spPr>
          <a:xfrm>
            <a:off x="8156492" y="4128909"/>
            <a:ext cx="322306" cy="0"/>
          </a:xfrm>
          <a:prstGeom prst="straightConnector1">
            <a:avLst/>
          </a:prstGeom>
          <a:noFill/>
          <a:ln w="28575" cap="flat" cmpd="sng">
            <a:solidFill>
              <a:srgbClr val="EB792A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20" name="Google Shape;144;p12">
            <a:extLst>
              <a:ext uri="{FF2B5EF4-FFF2-40B4-BE49-F238E27FC236}">
                <a16:creationId xmlns:a16="http://schemas.microsoft.com/office/drawing/2014/main" id="{FB74442C-C12D-4741-9DB2-B010E784183C}"/>
              </a:ext>
            </a:extLst>
          </p:cNvPr>
          <p:cNvCxnSpPr/>
          <p:nvPr/>
        </p:nvCxnSpPr>
        <p:spPr>
          <a:xfrm>
            <a:off x="8018715" y="4292251"/>
            <a:ext cx="421178" cy="9033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1" name="Google Shape;198;p12">
            <a:extLst>
              <a:ext uri="{FF2B5EF4-FFF2-40B4-BE49-F238E27FC236}">
                <a16:creationId xmlns:a16="http://schemas.microsoft.com/office/drawing/2014/main" id="{5A6D6740-0A68-CD44-8A98-3AFA15875680}"/>
              </a:ext>
            </a:extLst>
          </p:cNvPr>
          <p:cNvSpPr txBox="1"/>
          <p:nvPr/>
        </p:nvSpPr>
        <p:spPr>
          <a:xfrm>
            <a:off x="7137945" y="4047275"/>
            <a:ext cx="998223" cy="60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7030A0"/>
                </a:solidFill>
              </a:rPr>
              <a:t>2</a:t>
            </a:r>
            <a:r>
              <a:rPr lang="en-US" sz="1100" b="1" i="0" u="none" strike="noStrike" cap="none" dirty="0">
                <a:solidFill>
                  <a:srgbClr val="7030A0"/>
                </a:solidFill>
                <a:sym typeface="Arial"/>
              </a:rPr>
              <a:t> hour Mock NEA practical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422" name="Google Shape;293;p12">
            <a:extLst>
              <a:ext uri="{FF2B5EF4-FFF2-40B4-BE49-F238E27FC236}">
                <a16:creationId xmlns:a16="http://schemas.microsoft.com/office/drawing/2014/main" id="{3EEE97AE-EA62-9D4D-AC7D-D2027F2770FF}"/>
              </a:ext>
            </a:extLst>
          </p:cNvPr>
          <p:cNvSpPr txBox="1"/>
          <p:nvPr/>
        </p:nvSpPr>
        <p:spPr>
          <a:xfrm>
            <a:off x="7930275" y="6214642"/>
            <a:ext cx="133841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2.3.2.Consider: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Presentation techniques</a:t>
            </a:r>
            <a:endParaRPr sz="1000" dirty="0"/>
          </a:p>
        </p:txBody>
      </p:sp>
      <p:cxnSp>
        <p:nvCxnSpPr>
          <p:cNvPr id="423" name="Google Shape;123;p12">
            <a:extLst>
              <a:ext uri="{FF2B5EF4-FFF2-40B4-BE49-F238E27FC236}">
                <a16:creationId xmlns:a16="http://schemas.microsoft.com/office/drawing/2014/main" id="{03E3AA30-14DE-6540-9EA9-43B2F5B0F688}"/>
              </a:ext>
            </a:extLst>
          </p:cNvPr>
          <p:cNvCxnSpPr/>
          <p:nvPr/>
        </p:nvCxnSpPr>
        <p:spPr>
          <a:xfrm flipH="1" flipV="1">
            <a:off x="8739223" y="5462093"/>
            <a:ext cx="10368" cy="57468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24" name="Google Shape;292;p12">
            <a:extLst>
              <a:ext uri="{FF2B5EF4-FFF2-40B4-BE49-F238E27FC236}">
                <a16:creationId xmlns:a16="http://schemas.microsoft.com/office/drawing/2014/main" id="{8527415B-E9D5-8141-BF46-ACADFE778A68}"/>
              </a:ext>
            </a:extLst>
          </p:cNvPr>
          <p:cNvCxnSpPr/>
          <p:nvPr/>
        </p:nvCxnSpPr>
        <p:spPr>
          <a:xfrm>
            <a:off x="7948172" y="4856192"/>
            <a:ext cx="569760" cy="1518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5" name="Google Shape;294;p12">
            <a:extLst>
              <a:ext uri="{FF2B5EF4-FFF2-40B4-BE49-F238E27FC236}">
                <a16:creationId xmlns:a16="http://schemas.microsoft.com/office/drawing/2014/main" id="{5DC75796-A4BD-E741-A2B0-77D92F415AD6}"/>
              </a:ext>
            </a:extLst>
          </p:cNvPr>
          <p:cNvSpPr txBox="1"/>
          <p:nvPr/>
        </p:nvSpPr>
        <p:spPr>
          <a:xfrm>
            <a:off x="6603456" y="4761953"/>
            <a:ext cx="162830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sym typeface="Arial"/>
              </a:rPr>
              <a:t>2.3.3 Demonstrate: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sym typeface="Arial"/>
              </a:rPr>
              <a:t>Safe food practices</a:t>
            </a:r>
            <a:endParaRPr sz="1000" dirty="0"/>
          </a:p>
        </p:txBody>
      </p:sp>
      <p:cxnSp>
        <p:nvCxnSpPr>
          <p:cNvPr id="426" name="Google Shape;291;p12">
            <a:extLst>
              <a:ext uri="{FF2B5EF4-FFF2-40B4-BE49-F238E27FC236}">
                <a16:creationId xmlns:a16="http://schemas.microsoft.com/office/drawing/2014/main" id="{11AAAA5C-277A-9E45-B6FB-F35A98F73213}"/>
              </a:ext>
            </a:extLst>
          </p:cNvPr>
          <p:cNvCxnSpPr/>
          <p:nvPr/>
        </p:nvCxnSpPr>
        <p:spPr>
          <a:xfrm flipH="1" flipV="1">
            <a:off x="7284846" y="2905722"/>
            <a:ext cx="7512" cy="3976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27" name="Google Shape;295;p12">
            <a:extLst>
              <a:ext uri="{FF2B5EF4-FFF2-40B4-BE49-F238E27FC236}">
                <a16:creationId xmlns:a16="http://schemas.microsoft.com/office/drawing/2014/main" id="{9681CFB3-4BEC-474E-B257-BDE26B1881E6}"/>
              </a:ext>
            </a:extLst>
          </p:cNvPr>
          <p:cNvSpPr/>
          <p:nvPr/>
        </p:nvSpPr>
        <p:spPr>
          <a:xfrm>
            <a:off x="6515303" y="3383158"/>
            <a:ext cx="1268049" cy="47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tx1"/>
                </a:solidFill>
                <a:sym typeface="Arial"/>
              </a:rPr>
              <a:t>2.4.1 Be able to: </a:t>
            </a:r>
            <a:endParaRPr sz="100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tx1"/>
                </a:solidFill>
                <a:sym typeface="Arial"/>
              </a:rPr>
              <a:t> Review dishes</a:t>
            </a:r>
            <a:endParaRPr sz="100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428" name="Google Shape;118;p12">
            <a:extLst>
              <a:ext uri="{FF2B5EF4-FFF2-40B4-BE49-F238E27FC236}">
                <a16:creationId xmlns:a16="http://schemas.microsoft.com/office/drawing/2014/main" id="{68746563-0BD4-A74D-90FD-60E6F498D5D0}"/>
              </a:ext>
            </a:extLst>
          </p:cNvPr>
          <p:cNvSpPr txBox="1"/>
          <p:nvPr/>
        </p:nvSpPr>
        <p:spPr>
          <a:xfrm>
            <a:off x="3326809" y="3584064"/>
            <a:ext cx="132476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FF0000"/>
                </a:solidFill>
                <a:sym typeface="Arial"/>
              </a:rPr>
              <a:t>ASSESSMENT   written exam and practical work on mock NEA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29" name="Google Shape;117;p12">
            <a:extLst>
              <a:ext uri="{FF2B5EF4-FFF2-40B4-BE49-F238E27FC236}">
                <a16:creationId xmlns:a16="http://schemas.microsoft.com/office/drawing/2014/main" id="{50D6491F-8C3D-9C4F-83A9-6CB98CE9F126}"/>
              </a:ext>
            </a:extLst>
          </p:cNvPr>
          <p:cNvCxnSpPr/>
          <p:nvPr/>
        </p:nvCxnSpPr>
        <p:spPr>
          <a:xfrm flipV="1">
            <a:off x="3792254" y="2989682"/>
            <a:ext cx="0" cy="57666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30" name="Google Shape;169;p12">
            <a:extLst>
              <a:ext uri="{FF2B5EF4-FFF2-40B4-BE49-F238E27FC236}">
                <a16:creationId xmlns:a16="http://schemas.microsoft.com/office/drawing/2014/main" id="{D2706225-B914-444F-B5A1-2AFB9E45BF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1509592" y="5228584"/>
            <a:ext cx="478517" cy="41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141;p12">
            <a:extLst>
              <a:ext uri="{FF2B5EF4-FFF2-40B4-BE49-F238E27FC236}">
                <a16:creationId xmlns:a16="http://schemas.microsoft.com/office/drawing/2014/main" id="{04B1E52C-C6BA-7842-9AE5-4172611AA34C}"/>
              </a:ext>
            </a:extLst>
          </p:cNvPr>
          <p:cNvCxnSpPr/>
          <p:nvPr/>
        </p:nvCxnSpPr>
        <p:spPr>
          <a:xfrm>
            <a:off x="1103941" y="5430881"/>
            <a:ext cx="318538" cy="208028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32" name="Google Shape;268;p12">
            <a:extLst>
              <a:ext uri="{FF2B5EF4-FFF2-40B4-BE49-F238E27FC236}">
                <a16:creationId xmlns:a16="http://schemas.microsoft.com/office/drawing/2014/main" id="{279244FE-D3A2-6D43-A0BF-4B2C15248DCC}"/>
              </a:ext>
            </a:extLst>
          </p:cNvPr>
          <p:cNvSpPr txBox="1"/>
          <p:nvPr/>
        </p:nvSpPr>
        <p:spPr>
          <a:xfrm>
            <a:off x="537289" y="4826377"/>
            <a:ext cx="121305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sym typeface="Arial"/>
              </a:rPr>
              <a:t>Practical Lesson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sym typeface="Arial"/>
              </a:rPr>
              <a:t>Lemon meringue pie</a:t>
            </a:r>
            <a:endParaRPr sz="1000" dirty="0"/>
          </a:p>
        </p:txBody>
      </p:sp>
      <p:pic>
        <p:nvPicPr>
          <p:cNvPr id="433" name="Google Shape;261;p12">
            <a:extLst>
              <a:ext uri="{FF2B5EF4-FFF2-40B4-BE49-F238E27FC236}">
                <a16:creationId xmlns:a16="http://schemas.microsoft.com/office/drawing/2014/main" id="{267B1B58-2A5D-FB45-83D9-C9315DD40D19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523005" y="9014745"/>
            <a:ext cx="434074" cy="35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196;p12">
            <a:extLst>
              <a:ext uri="{FF2B5EF4-FFF2-40B4-BE49-F238E27FC236}">
                <a16:creationId xmlns:a16="http://schemas.microsoft.com/office/drawing/2014/main" id="{2398183C-0CDA-3A43-A060-A64C30744E8B}"/>
              </a:ext>
            </a:extLst>
          </p:cNvPr>
          <p:cNvSpPr txBox="1"/>
          <p:nvPr/>
        </p:nvSpPr>
        <p:spPr>
          <a:xfrm>
            <a:off x="109727" y="8220832"/>
            <a:ext cx="151569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00" b="1" dirty="0">
                <a:solidFill>
                  <a:schemeClr val="dk1"/>
                </a:solidFill>
              </a:rPr>
              <a:t>1.1.1 Understand:</a:t>
            </a:r>
            <a:endParaRPr lang="en-US" sz="1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standards and ratings</a:t>
            </a:r>
            <a:endParaRPr dirty="0"/>
          </a:p>
        </p:txBody>
      </p:sp>
      <p:sp>
        <p:nvSpPr>
          <p:cNvPr id="435" name="Google Shape;230;p12">
            <a:extLst>
              <a:ext uri="{FF2B5EF4-FFF2-40B4-BE49-F238E27FC236}">
                <a16:creationId xmlns:a16="http://schemas.microsoft.com/office/drawing/2014/main" id="{6C76DF19-7E63-B64A-8AE9-D5450B5C3AE3}"/>
              </a:ext>
            </a:extLst>
          </p:cNvPr>
          <p:cNvSpPr/>
          <p:nvPr/>
        </p:nvSpPr>
        <p:spPr>
          <a:xfrm>
            <a:off x="1571526" y="5892295"/>
            <a:ext cx="4252309" cy="32906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1.1.2 – Working in Hospitality &amp; Catering Industry</a:t>
            </a:r>
            <a:endParaRPr dirty="0"/>
          </a:p>
        </p:txBody>
      </p:sp>
      <p:sp>
        <p:nvSpPr>
          <p:cNvPr id="436" name="Google Shape;116;p1">
            <a:extLst>
              <a:ext uri="{FF2B5EF4-FFF2-40B4-BE49-F238E27FC236}">
                <a16:creationId xmlns:a16="http://schemas.microsoft.com/office/drawing/2014/main" id="{560A3CBB-27D6-AE4E-B984-724D7C402CC8}"/>
              </a:ext>
            </a:extLst>
          </p:cNvPr>
          <p:cNvSpPr txBox="1"/>
          <p:nvPr/>
        </p:nvSpPr>
        <p:spPr>
          <a:xfrm>
            <a:off x="81958" y="7345418"/>
            <a:ext cx="1291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SzPts val="900"/>
            </a:pPr>
            <a:r>
              <a:rPr lang="en-US" sz="1000" b="1" dirty="0">
                <a:solidFill>
                  <a:schemeClr val="dk1"/>
                </a:solidFill>
              </a:rPr>
              <a:t>1.1.2 Understand:</a:t>
            </a:r>
            <a:endParaRPr lang="en-US"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 Narrow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Job roles within the hospitality and catering industry</a:t>
            </a:r>
            <a:endParaRPr sz="1000" dirty="0">
              <a:latin typeface="+mj-lt"/>
            </a:endParaRPr>
          </a:p>
        </p:txBody>
      </p:sp>
      <p:sp>
        <p:nvSpPr>
          <p:cNvPr id="437" name="Google Shape;199;p1">
            <a:extLst>
              <a:ext uri="{FF2B5EF4-FFF2-40B4-BE49-F238E27FC236}">
                <a16:creationId xmlns:a16="http://schemas.microsoft.com/office/drawing/2014/main" id="{79EC0448-06D5-C048-9FE1-F62F7F938596}"/>
              </a:ext>
            </a:extLst>
          </p:cNvPr>
          <p:cNvSpPr txBox="1"/>
          <p:nvPr/>
        </p:nvSpPr>
        <p:spPr>
          <a:xfrm>
            <a:off x="151247" y="5567766"/>
            <a:ext cx="1093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 Narrow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1.1.2 J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ea typeface="Arial Narrow"/>
                <a:cs typeface="Arial Narrow"/>
                <a:sym typeface="Arial Narrow"/>
              </a:rPr>
              <a:t>ob requirements within the hospitality and catering industry</a:t>
            </a:r>
            <a:endParaRPr sz="1000" dirty="0">
              <a:latin typeface="+mj-lt"/>
            </a:endParaRPr>
          </a:p>
        </p:txBody>
      </p:sp>
      <p:cxnSp>
        <p:nvCxnSpPr>
          <p:cNvPr id="438" name="Google Shape;124;p12">
            <a:extLst>
              <a:ext uri="{FF2B5EF4-FFF2-40B4-BE49-F238E27FC236}">
                <a16:creationId xmlns:a16="http://schemas.microsoft.com/office/drawing/2014/main" id="{081370F9-198E-324D-B497-3F35EC22B1B9}"/>
              </a:ext>
            </a:extLst>
          </p:cNvPr>
          <p:cNvCxnSpPr/>
          <p:nvPr/>
        </p:nvCxnSpPr>
        <p:spPr>
          <a:xfrm flipV="1">
            <a:off x="1413100" y="8325176"/>
            <a:ext cx="387567" cy="15075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39" name="Google Shape;124;p12">
            <a:extLst>
              <a:ext uri="{FF2B5EF4-FFF2-40B4-BE49-F238E27FC236}">
                <a16:creationId xmlns:a16="http://schemas.microsoft.com/office/drawing/2014/main" id="{B290F9CD-1BD5-3441-BD27-E14C11CAA92E}"/>
              </a:ext>
            </a:extLst>
          </p:cNvPr>
          <p:cNvCxnSpPr/>
          <p:nvPr/>
        </p:nvCxnSpPr>
        <p:spPr>
          <a:xfrm>
            <a:off x="1115992" y="5964349"/>
            <a:ext cx="351170" cy="20301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42" name="Google Shape;169;p12">
            <a:extLst>
              <a:ext uri="{FF2B5EF4-FFF2-40B4-BE49-F238E27FC236}">
                <a16:creationId xmlns:a16="http://schemas.microsoft.com/office/drawing/2014/main" id="{DD681FCA-3FCD-9547-A156-4CE09495C4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2173443" y="8362205"/>
            <a:ext cx="478517" cy="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232;p12">
            <a:extLst>
              <a:ext uri="{FF2B5EF4-FFF2-40B4-BE49-F238E27FC236}">
                <a16:creationId xmlns:a16="http://schemas.microsoft.com/office/drawing/2014/main" id="{CC82397E-3E0E-214B-A399-33F619E49482}"/>
              </a:ext>
            </a:extLst>
          </p:cNvPr>
          <p:cNvSpPr txBox="1"/>
          <p:nvPr/>
        </p:nvSpPr>
        <p:spPr>
          <a:xfrm>
            <a:off x="1711073" y="6523001"/>
            <a:ext cx="1550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+mj-lt"/>
                <a:sym typeface="Arial"/>
              </a:rPr>
              <a:t>1.1.2 Understand: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+mj-lt"/>
                <a:sym typeface="Arial"/>
              </a:rPr>
              <a:t>What personal attributes,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+mj-lt"/>
                <a:sym typeface="Arial"/>
              </a:rPr>
              <a:t>Qualifications and experience employers look for  </a:t>
            </a:r>
            <a:endParaRPr sz="1000" dirty="0">
              <a:latin typeface="+mj-lt"/>
            </a:endParaRPr>
          </a:p>
        </p:txBody>
      </p:sp>
      <p:cxnSp>
        <p:nvCxnSpPr>
          <p:cNvPr id="444" name="Google Shape;245;p12">
            <a:extLst>
              <a:ext uri="{FF2B5EF4-FFF2-40B4-BE49-F238E27FC236}">
                <a16:creationId xmlns:a16="http://schemas.microsoft.com/office/drawing/2014/main" id="{2C1B9024-5B63-AE43-9489-87F2F68E9257}"/>
              </a:ext>
            </a:extLst>
          </p:cNvPr>
          <p:cNvCxnSpPr/>
          <p:nvPr/>
        </p:nvCxnSpPr>
        <p:spPr>
          <a:xfrm flipH="1">
            <a:off x="1347652" y="6988737"/>
            <a:ext cx="515659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46" name="Picture 445">
            <a:extLst>
              <a:ext uri="{FF2B5EF4-FFF2-40B4-BE49-F238E27FC236}">
                <a16:creationId xmlns:a16="http://schemas.microsoft.com/office/drawing/2014/main" id="{0F2BB471-5D3E-4344-9E38-D1A29B949AE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3788" y="6518750"/>
            <a:ext cx="937665" cy="623973"/>
          </a:xfrm>
          <a:prstGeom prst="rect">
            <a:avLst/>
          </a:prstGeom>
        </p:spPr>
      </p:pic>
      <p:cxnSp>
        <p:nvCxnSpPr>
          <p:cNvPr id="447" name="Google Shape;163;p12">
            <a:extLst>
              <a:ext uri="{FF2B5EF4-FFF2-40B4-BE49-F238E27FC236}">
                <a16:creationId xmlns:a16="http://schemas.microsoft.com/office/drawing/2014/main" id="{DE1F5F58-6C27-334E-83EE-2B46DB4F596E}"/>
              </a:ext>
            </a:extLst>
          </p:cNvPr>
          <p:cNvCxnSpPr/>
          <p:nvPr/>
        </p:nvCxnSpPr>
        <p:spPr>
          <a:xfrm rot="10800000">
            <a:off x="4955278" y="6307192"/>
            <a:ext cx="0" cy="372533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8" name="Google Shape;269;p12">
            <a:extLst>
              <a:ext uri="{FF2B5EF4-FFF2-40B4-BE49-F238E27FC236}">
                <a16:creationId xmlns:a16="http://schemas.microsoft.com/office/drawing/2014/main" id="{9FD795BF-EBBF-EF44-B4E4-001469B45CCC}"/>
              </a:ext>
            </a:extLst>
          </p:cNvPr>
          <p:cNvSpPr txBox="1"/>
          <p:nvPr/>
        </p:nvSpPr>
        <p:spPr>
          <a:xfrm>
            <a:off x="4935133" y="6478939"/>
            <a:ext cx="12974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+mj-lt"/>
                <a:sym typeface="Arial"/>
              </a:rPr>
              <a:t>Practical Lesson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+mj-lt"/>
                <a:sym typeface="Arial"/>
              </a:rPr>
              <a:t>Choux pastry – profiteroles or eclairs</a:t>
            </a:r>
            <a:endParaRPr sz="1000" dirty="0">
              <a:latin typeface="+mj-lt"/>
            </a:endParaRPr>
          </a:p>
        </p:txBody>
      </p:sp>
      <p:pic>
        <p:nvPicPr>
          <p:cNvPr id="449" name="Google Shape;270;p12">
            <a:extLst>
              <a:ext uri="{FF2B5EF4-FFF2-40B4-BE49-F238E27FC236}">
                <a16:creationId xmlns:a16="http://schemas.microsoft.com/office/drawing/2014/main" id="{C535F779-7996-C840-B083-1956B448B3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5744005" y="6121210"/>
            <a:ext cx="441620" cy="4295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211;p12">
            <a:extLst>
              <a:ext uri="{FF2B5EF4-FFF2-40B4-BE49-F238E27FC236}">
                <a16:creationId xmlns:a16="http://schemas.microsoft.com/office/drawing/2014/main" id="{B0C76648-FFE9-2B4C-85FC-E90DBF82FE87}"/>
              </a:ext>
            </a:extLst>
          </p:cNvPr>
          <p:cNvSpPr txBox="1"/>
          <p:nvPr/>
        </p:nvSpPr>
        <p:spPr>
          <a:xfrm>
            <a:off x="6966362" y="9954029"/>
            <a:ext cx="14994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1.4.1 Know and understand: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Food labelling laws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Food safety legislation</a:t>
            </a:r>
            <a:endParaRPr sz="1000" dirty="0">
              <a:latin typeface="+mj-lt"/>
            </a:endParaRPr>
          </a:p>
        </p:txBody>
      </p:sp>
      <p:cxnSp>
        <p:nvCxnSpPr>
          <p:cNvPr id="456" name="Google Shape;119;p12">
            <a:extLst>
              <a:ext uri="{FF2B5EF4-FFF2-40B4-BE49-F238E27FC236}">
                <a16:creationId xmlns:a16="http://schemas.microsoft.com/office/drawing/2014/main" id="{4A270CA7-DE03-0346-B527-0799D74386BB}"/>
              </a:ext>
            </a:extLst>
          </p:cNvPr>
          <p:cNvCxnSpPr>
            <a:cxnSpLocks/>
          </p:cNvCxnSpPr>
          <p:nvPr/>
        </p:nvCxnSpPr>
        <p:spPr>
          <a:xfrm>
            <a:off x="8288666" y="10268266"/>
            <a:ext cx="464076" cy="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9" name="Google Shape;230;p12">
            <a:extLst>
              <a:ext uri="{FF2B5EF4-FFF2-40B4-BE49-F238E27FC236}">
                <a16:creationId xmlns:a16="http://schemas.microsoft.com/office/drawing/2014/main" id="{730C513A-FF2C-754C-A31B-A0E886F0F5CD}"/>
              </a:ext>
            </a:extLst>
          </p:cNvPr>
          <p:cNvSpPr/>
          <p:nvPr/>
        </p:nvSpPr>
        <p:spPr>
          <a:xfrm>
            <a:off x="3883859" y="5502438"/>
            <a:ext cx="4252309" cy="32906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 – How Hospitality &amp; Catering Provisions Operate</a:t>
            </a:r>
            <a:endParaRPr dirty="0"/>
          </a:p>
        </p:txBody>
      </p:sp>
      <p:sp>
        <p:nvSpPr>
          <p:cNvPr id="460" name="Google Shape;246;p12">
            <a:extLst>
              <a:ext uri="{FF2B5EF4-FFF2-40B4-BE49-F238E27FC236}">
                <a16:creationId xmlns:a16="http://schemas.microsoft.com/office/drawing/2014/main" id="{8C181897-FD08-624F-90DA-2C33569A56EF}"/>
              </a:ext>
            </a:extLst>
          </p:cNvPr>
          <p:cNvSpPr/>
          <p:nvPr/>
        </p:nvSpPr>
        <p:spPr>
          <a:xfrm>
            <a:off x="1899433" y="4346419"/>
            <a:ext cx="1633400" cy="85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1.1.3 Investigate: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Working conditions of different job roles across the hospitality and catering industry</a:t>
            </a:r>
            <a:endParaRPr sz="1000" dirty="0">
              <a:latin typeface="+mj-lt"/>
            </a:endParaRPr>
          </a:p>
        </p:txBody>
      </p:sp>
      <p:cxnSp>
        <p:nvCxnSpPr>
          <p:cNvPr id="461" name="Google Shape;249;p12">
            <a:extLst>
              <a:ext uri="{FF2B5EF4-FFF2-40B4-BE49-F238E27FC236}">
                <a16:creationId xmlns:a16="http://schemas.microsoft.com/office/drawing/2014/main" id="{9DCAFF9F-4192-604F-AC5D-66A93F9F1B21}"/>
              </a:ext>
            </a:extLst>
          </p:cNvPr>
          <p:cNvCxnSpPr/>
          <p:nvPr/>
        </p:nvCxnSpPr>
        <p:spPr>
          <a:xfrm>
            <a:off x="2621466" y="5192071"/>
            <a:ext cx="0" cy="44842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66" name="Google Shape;247;p12">
            <a:extLst>
              <a:ext uri="{FF2B5EF4-FFF2-40B4-BE49-F238E27FC236}">
                <a16:creationId xmlns:a16="http://schemas.microsoft.com/office/drawing/2014/main" id="{B2B9DC0E-3BBB-1E49-BBE8-E01732051114}"/>
              </a:ext>
            </a:extLst>
          </p:cNvPr>
          <p:cNvCxnSpPr/>
          <p:nvPr/>
        </p:nvCxnSpPr>
        <p:spPr>
          <a:xfrm flipH="1" flipV="1">
            <a:off x="3883629" y="6172499"/>
            <a:ext cx="1" cy="332082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67" name="Google Shape;250;p12">
            <a:extLst>
              <a:ext uri="{FF2B5EF4-FFF2-40B4-BE49-F238E27FC236}">
                <a16:creationId xmlns:a16="http://schemas.microsoft.com/office/drawing/2014/main" id="{C925E37C-FE2E-0E4E-BE28-9A8E6714C1CA}"/>
              </a:ext>
            </a:extLst>
          </p:cNvPr>
          <p:cNvSpPr txBox="1"/>
          <p:nvPr/>
        </p:nvSpPr>
        <p:spPr>
          <a:xfrm>
            <a:off x="3214423" y="6574434"/>
            <a:ext cx="133841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1.1.3 Be aware of: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Remuneration and benefits</a:t>
            </a:r>
            <a:endParaRPr sz="1000" dirty="0">
              <a:latin typeface="+mj-lt"/>
            </a:endParaRPr>
          </a:p>
        </p:txBody>
      </p:sp>
      <p:sp>
        <p:nvSpPr>
          <p:cNvPr id="469" name="Google Shape;246;p12">
            <a:extLst>
              <a:ext uri="{FF2B5EF4-FFF2-40B4-BE49-F238E27FC236}">
                <a16:creationId xmlns:a16="http://schemas.microsoft.com/office/drawing/2014/main" id="{C0EF1930-4B12-3447-B93E-11749C10FE75}"/>
              </a:ext>
            </a:extLst>
          </p:cNvPr>
          <p:cNvSpPr/>
          <p:nvPr/>
        </p:nvSpPr>
        <p:spPr>
          <a:xfrm>
            <a:off x="3474864" y="4346162"/>
            <a:ext cx="1633400" cy="59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1.2.2 Investigate: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How the industry meets customer needs</a:t>
            </a:r>
            <a:endParaRPr sz="1000" dirty="0">
              <a:latin typeface="+mj-lt"/>
            </a:endParaRPr>
          </a:p>
        </p:txBody>
      </p:sp>
      <p:cxnSp>
        <p:nvCxnSpPr>
          <p:cNvPr id="470" name="Google Shape;249;p12">
            <a:extLst>
              <a:ext uri="{FF2B5EF4-FFF2-40B4-BE49-F238E27FC236}">
                <a16:creationId xmlns:a16="http://schemas.microsoft.com/office/drawing/2014/main" id="{CF70A232-DEA4-4D4B-B07F-482A0F4C253F}"/>
              </a:ext>
            </a:extLst>
          </p:cNvPr>
          <p:cNvCxnSpPr/>
          <p:nvPr/>
        </p:nvCxnSpPr>
        <p:spPr>
          <a:xfrm>
            <a:off x="4060178" y="4961271"/>
            <a:ext cx="0" cy="448424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1" name="Google Shape;246;p12">
            <a:extLst>
              <a:ext uri="{FF2B5EF4-FFF2-40B4-BE49-F238E27FC236}">
                <a16:creationId xmlns:a16="http://schemas.microsoft.com/office/drawing/2014/main" id="{1853C30B-92EB-D240-91D1-811C116B1BCF}"/>
              </a:ext>
            </a:extLst>
          </p:cNvPr>
          <p:cNvSpPr/>
          <p:nvPr/>
        </p:nvSpPr>
        <p:spPr>
          <a:xfrm>
            <a:off x="4710610" y="4673163"/>
            <a:ext cx="1633400" cy="59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1.2.2 Investigate: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How the industry adapts to meet customer needs</a:t>
            </a:r>
            <a:endParaRPr sz="1000" dirty="0">
              <a:latin typeface="+mj-lt"/>
            </a:endParaRPr>
          </a:p>
        </p:txBody>
      </p:sp>
      <p:cxnSp>
        <p:nvCxnSpPr>
          <p:cNvPr id="472" name="Google Shape;249;p12">
            <a:extLst>
              <a:ext uri="{FF2B5EF4-FFF2-40B4-BE49-F238E27FC236}">
                <a16:creationId xmlns:a16="http://schemas.microsoft.com/office/drawing/2014/main" id="{7820775E-6EBD-324B-94C2-D167F3063982}"/>
              </a:ext>
            </a:extLst>
          </p:cNvPr>
          <p:cNvCxnSpPr/>
          <p:nvPr/>
        </p:nvCxnSpPr>
        <p:spPr>
          <a:xfrm>
            <a:off x="5479751" y="5210776"/>
            <a:ext cx="0" cy="184922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75" name="Google Shape;247;p12">
            <a:extLst>
              <a:ext uri="{FF2B5EF4-FFF2-40B4-BE49-F238E27FC236}">
                <a16:creationId xmlns:a16="http://schemas.microsoft.com/office/drawing/2014/main" id="{AE8E2662-1D46-A24F-9C01-7487407D888A}"/>
              </a:ext>
            </a:extLst>
          </p:cNvPr>
          <p:cNvCxnSpPr/>
          <p:nvPr/>
        </p:nvCxnSpPr>
        <p:spPr>
          <a:xfrm flipH="1" flipV="1">
            <a:off x="2723035" y="3229277"/>
            <a:ext cx="1" cy="332082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6" name="Google Shape;246;p12">
            <a:extLst>
              <a:ext uri="{FF2B5EF4-FFF2-40B4-BE49-F238E27FC236}">
                <a16:creationId xmlns:a16="http://schemas.microsoft.com/office/drawing/2014/main" id="{2C9435EA-0290-2747-A83B-96BAE593A594}"/>
              </a:ext>
            </a:extLst>
          </p:cNvPr>
          <p:cNvSpPr/>
          <p:nvPr/>
        </p:nvSpPr>
        <p:spPr>
          <a:xfrm>
            <a:off x="1237052" y="3492517"/>
            <a:ext cx="1938606" cy="59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1.2.1 </a:t>
            </a:r>
            <a:r>
              <a:rPr lang="en-GB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Gain knowledge of: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Large and small equipment used in Hospitality and Catering</a:t>
            </a:r>
            <a:endParaRPr sz="1000" dirty="0">
              <a:latin typeface="+mj-lt"/>
            </a:endParaRPr>
          </a:p>
        </p:txBody>
      </p:sp>
      <p:cxnSp>
        <p:nvCxnSpPr>
          <p:cNvPr id="479" name="Google Shape;124;p12">
            <a:extLst>
              <a:ext uri="{FF2B5EF4-FFF2-40B4-BE49-F238E27FC236}">
                <a16:creationId xmlns:a16="http://schemas.microsoft.com/office/drawing/2014/main" id="{62A665E0-906D-B744-A1D8-AC1AC14A1777}"/>
              </a:ext>
            </a:extLst>
          </p:cNvPr>
          <p:cNvCxnSpPr/>
          <p:nvPr/>
        </p:nvCxnSpPr>
        <p:spPr>
          <a:xfrm flipH="1">
            <a:off x="7578989" y="8398699"/>
            <a:ext cx="1" cy="335961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80" name="Google Shape;269;p12">
            <a:extLst>
              <a:ext uri="{FF2B5EF4-FFF2-40B4-BE49-F238E27FC236}">
                <a16:creationId xmlns:a16="http://schemas.microsoft.com/office/drawing/2014/main" id="{E983792B-41E5-2C4B-9C44-950BEB830896}"/>
              </a:ext>
            </a:extLst>
          </p:cNvPr>
          <p:cNvSpPr txBox="1"/>
          <p:nvPr/>
        </p:nvSpPr>
        <p:spPr>
          <a:xfrm>
            <a:off x="5626645" y="7722153"/>
            <a:ext cx="12974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030A0"/>
                </a:solidFill>
                <a:latin typeface="+mj-lt"/>
                <a:sym typeface="Arial"/>
              </a:rPr>
              <a:t>Practical Lesson</a:t>
            </a:r>
            <a:endParaRPr sz="10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7030A0"/>
                </a:solidFill>
                <a:latin typeface="+mj-lt"/>
                <a:sym typeface="Arial"/>
              </a:rPr>
              <a:t>Pineapple upside down cake and custard</a:t>
            </a:r>
            <a:endParaRPr sz="1000" dirty="0">
              <a:latin typeface="+mj-lt"/>
            </a:endParaRPr>
          </a:p>
        </p:txBody>
      </p:sp>
      <p:pic>
        <p:nvPicPr>
          <p:cNvPr id="481" name="Google Shape;270;p12">
            <a:extLst>
              <a:ext uri="{FF2B5EF4-FFF2-40B4-BE49-F238E27FC236}">
                <a16:creationId xmlns:a16="http://schemas.microsoft.com/office/drawing/2014/main" id="{31141AF9-A8B7-6C49-BBDA-D7977CB3A8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55" r="19999"/>
          <a:stretch/>
        </p:blipFill>
        <p:spPr>
          <a:xfrm>
            <a:off x="6619449" y="8212927"/>
            <a:ext cx="441620" cy="429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140;p12">
            <a:extLst>
              <a:ext uri="{FF2B5EF4-FFF2-40B4-BE49-F238E27FC236}">
                <a16:creationId xmlns:a16="http://schemas.microsoft.com/office/drawing/2014/main" id="{F7B6C43C-75AD-7C4E-8ABD-2D33C759F770}"/>
              </a:ext>
            </a:extLst>
          </p:cNvPr>
          <p:cNvCxnSpPr/>
          <p:nvPr/>
        </p:nvCxnSpPr>
        <p:spPr>
          <a:xfrm flipH="1" flipV="1">
            <a:off x="5773044" y="8242699"/>
            <a:ext cx="12660" cy="37649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935</Words>
  <Application>Microsoft Macintosh PowerPoint</Application>
  <PresentationFormat>Custom</PresentationFormat>
  <Paragraphs>166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Narrow</vt:lpstr>
      <vt:lpstr>Gill Sans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42</cp:revision>
  <dcterms:modified xsi:type="dcterms:W3CDTF">2023-09-10T11:34:07Z</dcterms:modified>
</cp:coreProperties>
</file>