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7640300" cx="9720250"/>
  <p:notesSz cx="6858000" cy="9144000"/>
  <p:embeddedFontLst>
    <p:embeddedFont>
      <p:font typeface="Arial Narrow"/>
      <p:regular r:id="rId6"/>
      <p:bold r:id="rId7"/>
      <p:italic r:id="rId8"/>
      <p:boldItalic r:id="rId9"/>
    </p:embeddedFont>
    <p:embeddedFont>
      <p:font typeface="Gill Sans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ArialNarrow-boldItalic.fntdata"/><Relationship Id="rId5" Type="http://schemas.openxmlformats.org/officeDocument/2006/relationships/slide" Target="slides/slide1.xml"/><Relationship Id="rId6" Type="http://schemas.openxmlformats.org/officeDocument/2006/relationships/font" Target="fonts/ArialNarrow-regular.fntdata"/><Relationship Id="rId7" Type="http://schemas.openxmlformats.org/officeDocument/2006/relationships/font" Target="fonts/ArialNarrow-bold.fntdata"/><Relationship Id="rId8" Type="http://schemas.openxmlformats.org/officeDocument/2006/relationships/font" Target="fonts/ArialNarrow-italic.fntdata"/><Relationship Id="rId11" Type="http://schemas.openxmlformats.org/officeDocument/2006/relationships/font" Target="fonts/GillSans-bold.fntdata"/><Relationship Id="rId10" Type="http://schemas.openxmlformats.org/officeDocument/2006/relationships/font" Target="fonts/Gill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79688" y="1143000"/>
            <a:ext cx="1700212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476500" y="1241425"/>
            <a:ext cx="184467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215033" y="2886967"/>
            <a:ext cx="7290197" cy="6141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33"/>
              <a:buFont typeface="Calibri"/>
              <a:buNone/>
              <a:defRPr sz="154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2572"/>
              </a:spcBef>
              <a:spcAft>
                <a:spcPts val="0"/>
              </a:spcAft>
              <a:buClr>
                <a:schemeClr val="dk1"/>
              </a:buClr>
              <a:buSzPts val="6173"/>
              <a:buNone/>
              <a:defRPr sz="6173"/>
            </a:lvl1pPr>
            <a:lvl2pPr lvl="1" algn="ctr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5144"/>
              <a:buNone/>
              <a:defRPr sz="5144"/>
            </a:lvl2pPr>
            <a:lvl3pPr lvl="2" algn="ctr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630"/>
              <a:buNone/>
              <a:defRPr sz="4630"/>
            </a:lvl3pPr>
            <a:lvl4pPr lvl="3" algn="ctr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sz="4116"/>
            </a:lvl4pPr>
            <a:lvl5pPr lvl="4" algn="ctr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sz="4116"/>
            </a:lvl5pPr>
            <a:lvl6pPr lvl="5" algn="ctr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sz="4116"/>
            </a:lvl6pPr>
            <a:lvl7pPr lvl="6" algn="ctr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sz="4116"/>
            </a:lvl7pPr>
            <a:lvl8pPr lvl="7" algn="ctr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sz="4116"/>
            </a:lvl8pPr>
            <a:lvl9pPr lvl="8" algn="ctr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sz="4116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68268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219837" y="16349945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864936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68268" y="939184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5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68268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219837" y="16349945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864936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529360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-3723255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5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68268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219837" y="16349945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864936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68268" y="939184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5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68268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219837" y="16349945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864936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63205" y="4397827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33"/>
              <a:buFont typeface="Calibri"/>
              <a:buNone/>
              <a:defRPr sz="154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63205" y="11805120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572"/>
              </a:spcBef>
              <a:spcAft>
                <a:spcPts val="0"/>
              </a:spcAft>
              <a:buClr>
                <a:srgbClr val="888888"/>
              </a:buClr>
              <a:buSzPts val="6173"/>
              <a:buNone/>
              <a:defRPr sz="6173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rgbClr val="888888"/>
              </a:buClr>
              <a:buSzPts val="5144"/>
              <a:buNone/>
              <a:defRPr sz="5144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rgbClr val="888888"/>
              </a:buClr>
              <a:buSzPts val="4630"/>
              <a:buNone/>
              <a:defRPr sz="463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rgbClr val="888888"/>
              </a:buClr>
              <a:buSzPts val="4116"/>
              <a:buNone/>
              <a:defRPr sz="4116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rgbClr val="888888"/>
              </a:buClr>
              <a:buSzPts val="4116"/>
              <a:buNone/>
              <a:defRPr sz="4116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rgbClr val="888888"/>
              </a:buClr>
              <a:buSzPts val="4116"/>
              <a:buNone/>
              <a:defRPr sz="4116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rgbClr val="888888"/>
              </a:buClr>
              <a:buSzPts val="4116"/>
              <a:buNone/>
              <a:defRPr sz="4116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rgbClr val="888888"/>
              </a:buClr>
              <a:buSzPts val="4116"/>
              <a:buNone/>
              <a:defRPr sz="4116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rgbClr val="888888"/>
              </a:buClr>
              <a:buSzPts val="4116"/>
              <a:buNone/>
              <a:defRPr sz="4116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68268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219837" y="16349945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864936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68268" y="939184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5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5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68268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219837" y="16349945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864936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69534" y="939184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572"/>
              </a:spcBef>
              <a:spcAft>
                <a:spcPts val="0"/>
              </a:spcAft>
              <a:buClr>
                <a:schemeClr val="dk1"/>
              </a:buClr>
              <a:buSzPts val="6173"/>
              <a:buNone/>
              <a:defRPr b="1" sz="6173"/>
            </a:lvl1pPr>
            <a:lvl2pPr indent="-228600" lvl="1" marL="914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5144"/>
              <a:buNone/>
              <a:defRPr b="1" sz="5144"/>
            </a:lvl2pPr>
            <a:lvl3pPr indent="-228600" lvl="2" marL="1371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630"/>
              <a:buNone/>
              <a:defRPr b="1" sz="4630"/>
            </a:lvl3pPr>
            <a:lvl4pPr indent="-228600" lvl="3" marL="1828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b="1" sz="4116"/>
            </a:lvl4pPr>
            <a:lvl5pPr indent="-228600" lvl="4" marL="22860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b="1" sz="4116"/>
            </a:lvl5pPr>
            <a:lvl6pPr indent="-228600" lvl="5" marL="27432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b="1" sz="4116"/>
            </a:lvl6pPr>
            <a:lvl7pPr indent="-228600" lvl="6" marL="3200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b="1" sz="4116"/>
            </a:lvl7pPr>
            <a:lvl8pPr indent="-228600" lvl="7" marL="3657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b="1" sz="4116"/>
            </a:lvl8pPr>
            <a:lvl9pPr indent="-228600" lvl="8" marL="4114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b="1" sz="4116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5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920883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572"/>
              </a:spcBef>
              <a:spcAft>
                <a:spcPts val="0"/>
              </a:spcAft>
              <a:buClr>
                <a:schemeClr val="dk1"/>
              </a:buClr>
              <a:buSzPts val="6173"/>
              <a:buNone/>
              <a:defRPr b="1" sz="6173"/>
            </a:lvl1pPr>
            <a:lvl2pPr indent="-228600" lvl="1" marL="914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5144"/>
              <a:buNone/>
              <a:defRPr b="1" sz="5144"/>
            </a:lvl2pPr>
            <a:lvl3pPr indent="-228600" lvl="2" marL="1371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630"/>
              <a:buNone/>
              <a:defRPr b="1" sz="4630"/>
            </a:lvl3pPr>
            <a:lvl4pPr indent="-228600" lvl="3" marL="1828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b="1" sz="4116"/>
            </a:lvl4pPr>
            <a:lvl5pPr indent="-228600" lvl="4" marL="22860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b="1" sz="4116"/>
            </a:lvl5pPr>
            <a:lvl6pPr indent="-228600" lvl="5" marL="27432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b="1" sz="4116"/>
            </a:lvl6pPr>
            <a:lvl7pPr indent="-228600" lvl="6" marL="3200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b="1" sz="4116"/>
            </a:lvl7pPr>
            <a:lvl8pPr indent="-228600" lvl="7" marL="3657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b="1" sz="4116"/>
            </a:lvl8pPr>
            <a:lvl9pPr indent="-228600" lvl="8" marL="4114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b="1" sz="4116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920883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5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68268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219837" y="16349945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864936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68268" y="939184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68268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219837" y="16349945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864936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68268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219837" y="16349945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864936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31"/>
              <a:buFont typeface="Calibri"/>
              <a:buNone/>
              <a:defRPr sz="823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132378" y="2539878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751268" lvl="0" marL="457200" algn="l">
              <a:lnSpc>
                <a:spcPct val="90000"/>
              </a:lnSpc>
              <a:spcBef>
                <a:spcPts val="2572"/>
              </a:spcBef>
              <a:spcAft>
                <a:spcPts val="0"/>
              </a:spcAft>
              <a:buClr>
                <a:schemeClr val="dk1"/>
              </a:buClr>
              <a:buSzPts val="8231"/>
              <a:buChar char="•"/>
              <a:defRPr sz="8231"/>
            </a:lvl1pPr>
            <a:lvl2pPr indent="-685927" lvl="1" marL="914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7202"/>
              <a:buChar char="•"/>
              <a:defRPr sz="7201"/>
            </a:lvl2pPr>
            <a:lvl3pPr indent="-620585" lvl="2" marL="1371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6173"/>
              <a:buChar char="•"/>
              <a:defRPr sz="6173"/>
            </a:lvl3pPr>
            <a:lvl4pPr indent="-555244" lvl="3" marL="1828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5144"/>
              <a:buChar char="•"/>
              <a:defRPr sz="5144"/>
            </a:lvl4pPr>
            <a:lvl5pPr indent="-555244" lvl="4" marL="22860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5144"/>
              <a:buChar char="•"/>
              <a:defRPr sz="5144"/>
            </a:lvl5pPr>
            <a:lvl6pPr indent="-555244" lvl="5" marL="27432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5144"/>
              <a:buChar char="•"/>
              <a:defRPr sz="5144"/>
            </a:lvl6pPr>
            <a:lvl7pPr indent="-555244" lvl="6" marL="3200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5144"/>
              <a:buChar char="•"/>
              <a:defRPr sz="5144"/>
            </a:lvl7pPr>
            <a:lvl8pPr indent="-555244" lvl="7" marL="3657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5144"/>
              <a:buChar char="•"/>
              <a:defRPr sz="5144"/>
            </a:lvl8pPr>
            <a:lvl9pPr indent="-555244" lvl="8" marL="4114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5144"/>
              <a:buChar char="•"/>
              <a:defRPr sz="5144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572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sz="4116"/>
            </a:lvl1pPr>
            <a:lvl2pPr indent="-228600" lvl="1" marL="914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3601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3087"/>
              <a:buNone/>
              <a:defRPr sz="3087"/>
            </a:lvl3pPr>
            <a:lvl4pPr indent="-228600" lvl="3" marL="1828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  <a:defRPr sz="2572"/>
            </a:lvl4pPr>
            <a:lvl5pPr indent="-228600" lvl="4" marL="22860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  <a:defRPr sz="2572"/>
            </a:lvl5pPr>
            <a:lvl6pPr indent="-228600" lvl="5" marL="27432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  <a:defRPr sz="2572"/>
            </a:lvl6pPr>
            <a:lvl7pPr indent="-228600" lvl="6" marL="3200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  <a:defRPr sz="2572"/>
            </a:lvl7pPr>
            <a:lvl8pPr indent="-228600" lvl="7" marL="3657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  <a:defRPr sz="2572"/>
            </a:lvl8pPr>
            <a:lvl9pPr indent="-228600" lvl="8" marL="4114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  <a:defRPr sz="2572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68268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219837" y="16349945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864936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31"/>
              <a:buFont typeface="Calibri"/>
              <a:buNone/>
              <a:defRPr sz="823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4132378" y="2539878"/>
            <a:ext cx="4920883" cy="1253604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572"/>
              </a:spcBef>
              <a:spcAft>
                <a:spcPts val="0"/>
              </a:spcAft>
              <a:buClr>
                <a:schemeClr val="dk1"/>
              </a:buClr>
              <a:buSzPts val="4116"/>
              <a:buNone/>
              <a:defRPr sz="4116"/>
            </a:lvl1pPr>
            <a:lvl2pPr indent="-228600" lvl="1" marL="914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3601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3087"/>
              <a:buNone/>
              <a:defRPr sz="3087"/>
            </a:lvl3pPr>
            <a:lvl4pPr indent="-228600" lvl="3" marL="1828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  <a:defRPr sz="2572"/>
            </a:lvl4pPr>
            <a:lvl5pPr indent="-228600" lvl="4" marL="22860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  <a:defRPr sz="2572"/>
            </a:lvl5pPr>
            <a:lvl6pPr indent="-228600" lvl="5" marL="27432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  <a:defRPr sz="2572"/>
            </a:lvl6pPr>
            <a:lvl7pPr indent="-228600" lvl="6" marL="32004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  <a:defRPr sz="2572"/>
            </a:lvl7pPr>
            <a:lvl8pPr indent="-228600" lvl="7" marL="36576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  <a:defRPr sz="2572"/>
            </a:lvl8pPr>
            <a:lvl9pPr indent="-228600" lvl="8" marL="411480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  <a:defRPr sz="2572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68268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219837" y="16349945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864936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68268" y="939184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18"/>
              <a:buFont typeface="Calibri"/>
              <a:buNone/>
              <a:defRPr b="0" i="0" sz="1131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85927" lvl="0" marL="457200" marR="0" rtl="0" algn="l">
              <a:lnSpc>
                <a:spcPct val="90000"/>
              </a:lnSpc>
              <a:spcBef>
                <a:spcPts val="2572"/>
              </a:spcBef>
              <a:spcAft>
                <a:spcPts val="0"/>
              </a:spcAft>
              <a:buClr>
                <a:schemeClr val="dk1"/>
              </a:buClr>
              <a:buSzPts val="7202"/>
              <a:buFont typeface="Arial"/>
              <a:buChar char="•"/>
              <a:defRPr b="0" i="0" sz="72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20585" lvl="1" marL="914400" marR="0" rtl="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6173"/>
              <a:buFont typeface="Arial"/>
              <a:buChar char="•"/>
              <a:defRPr b="0" i="0" sz="61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5244" lvl="2" marL="1371600" marR="0" rtl="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5144"/>
              <a:buFont typeface="Arial"/>
              <a:buChar char="•"/>
              <a:defRPr b="0" i="0" sz="514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22605" lvl="3" marL="1828800" marR="0" rtl="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630"/>
              <a:buFont typeface="Arial"/>
              <a:buChar char="•"/>
              <a:defRPr b="0" i="0" sz="46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22604" lvl="4" marL="2286000" marR="0" rtl="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630"/>
              <a:buFont typeface="Arial"/>
              <a:buChar char="•"/>
              <a:defRPr b="0" i="0" sz="46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22604" lvl="5" marL="2743200" marR="0" rtl="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630"/>
              <a:buFont typeface="Arial"/>
              <a:buChar char="•"/>
              <a:defRPr b="0" i="0" sz="46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22604" lvl="6" marL="3200400" marR="0" rtl="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630"/>
              <a:buFont typeface="Arial"/>
              <a:buChar char="•"/>
              <a:defRPr b="0" i="0" sz="46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22604" lvl="7" marL="3657600" marR="0" rtl="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630"/>
              <a:buFont typeface="Arial"/>
              <a:buChar char="•"/>
              <a:defRPr b="0" i="0" sz="46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22604" lvl="8" marL="4114800" marR="0" rtl="0" algn="l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>
                <a:schemeClr val="dk1"/>
              </a:buClr>
              <a:buSzPts val="4630"/>
              <a:buFont typeface="Arial"/>
              <a:buChar char="•"/>
              <a:defRPr b="0" i="0" sz="46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68268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219837" y="16349945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864936" y="16349945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7"/>
              <a:buFont typeface="Arial"/>
              <a:buNone/>
              <a:defRPr b="0" i="0" sz="308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41.png"/><Relationship Id="rId20" Type="http://schemas.openxmlformats.org/officeDocument/2006/relationships/image" Target="../media/image19.png"/><Relationship Id="rId42" Type="http://schemas.openxmlformats.org/officeDocument/2006/relationships/image" Target="../media/image44.png"/><Relationship Id="rId41" Type="http://schemas.openxmlformats.org/officeDocument/2006/relationships/image" Target="../media/image43.png"/><Relationship Id="rId22" Type="http://schemas.openxmlformats.org/officeDocument/2006/relationships/image" Target="../media/image23.png"/><Relationship Id="rId44" Type="http://schemas.openxmlformats.org/officeDocument/2006/relationships/image" Target="../media/image46.png"/><Relationship Id="rId21" Type="http://schemas.openxmlformats.org/officeDocument/2006/relationships/image" Target="../media/image21.png"/><Relationship Id="rId43" Type="http://schemas.openxmlformats.org/officeDocument/2006/relationships/image" Target="../media/image45.png"/><Relationship Id="rId24" Type="http://schemas.openxmlformats.org/officeDocument/2006/relationships/image" Target="../media/image25.jpg"/><Relationship Id="rId23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26" Type="http://schemas.openxmlformats.org/officeDocument/2006/relationships/image" Target="../media/image28.png"/><Relationship Id="rId25" Type="http://schemas.openxmlformats.org/officeDocument/2006/relationships/image" Target="../media/image22.png"/><Relationship Id="rId28" Type="http://schemas.openxmlformats.org/officeDocument/2006/relationships/image" Target="../media/image31.png"/><Relationship Id="rId27" Type="http://schemas.openxmlformats.org/officeDocument/2006/relationships/image" Target="../media/image29.png"/><Relationship Id="rId5" Type="http://schemas.openxmlformats.org/officeDocument/2006/relationships/image" Target="../media/image5.jpg"/><Relationship Id="rId6" Type="http://schemas.openxmlformats.org/officeDocument/2006/relationships/image" Target="../media/image4.png"/><Relationship Id="rId29" Type="http://schemas.openxmlformats.org/officeDocument/2006/relationships/image" Target="../media/image33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31" Type="http://schemas.openxmlformats.org/officeDocument/2006/relationships/image" Target="../media/image42.png"/><Relationship Id="rId30" Type="http://schemas.openxmlformats.org/officeDocument/2006/relationships/image" Target="../media/image32.png"/><Relationship Id="rId11" Type="http://schemas.openxmlformats.org/officeDocument/2006/relationships/image" Target="../media/image10.png"/><Relationship Id="rId33" Type="http://schemas.openxmlformats.org/officeDocument/2006/relationships/image" Target="../media/image35.png"/><Relationship Id="rId10" Type="http://schemas.openxmlformats.org/officeDocument/2006/relationships/image" Target="../media/image9.png"/><Relationship Id="rId32" Type="http://schemas.openxmlformats.org/officeDocument/2006/relationships/image" Target="../media/image34.png"/><Relationship Id="rId13" Type="http://schemas.openxmlformats.org/officeDocument/2006/relationships/image" Target="../media/image12.png"/><Relationship Id="rId35" Type="http://schemas.openxmlformats.org/officeDocument/2006/relationships/image" Target="../media/image37.png"/><Relationship Id="rId12" Type="http://schemas.openxmlformats.org/officeDocument/2006/relationships/image" Target="../media/image11.png"/><Relationship Id="rId34" Type="http://schemas.openxmlformats.org/officeDocument/2006/relationships/image" Target="../media/image36.png"/><Relationship Id="rId15" Type="http://schemas.openxmlformats.org/officeDocument/2006/relationships/image" Target="../media/image15.png"/><Relationship Id="rId37" Type="http://schemas.openxmlformats.org/officeDocument/2006/relationships/image" Target="../media/image38.png"/><Relationship Id="rId14" Type="http://schemas.openxmlformats.org/officeDocument/2006/relationships/image" Target="../media/image13.png"/><Relationship Id="rId36" Type="http://schemas.openxmlformats.org/officeDocument/2006/relationships/image" Target="../media/image47.png"/><Relationship Id="rId17" Type="http://schemas.openxmlformats.org/officeDocument/2006/relationships/image" Target="../media/image17.jpg"/><Relationship Id="rId39" Type="http://schemas.openxmlformats.org/officeDocument/2006/relationships/image" Target="../media/image40.png"/><Relationship Id="rId16" Type="http://schemas.openxmlformats.org/officeDocument/2006/relationships/image" Target="../media/image14.png"/><Relationship Id="rId38" Type="http://schemas.openxmlformats.org/officeDocument/2006/relationships/image" Target="../media/image39.png"/><Relationship Id="rId19" Type="http://schemas.openxmlformats.org/officeDocument/2006/relationships/image" Target="../media/image18.png"/><Relationship Id="rId18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4473" y="-25371"/>
            <a:ext cx="9734787" cy="17640299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07778" y="121996"/>
            <a:ext cx="9472800" cy="16446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55"/>
              <a:buFont typeface="Calibri"/>
              <a:buNone/>
            </a:pPr>
            <a:r>
              <a:rPr b="0" i="0" lang="en-US" sz="215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`</a:t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999468" y="14643278"/>
            <a:ext cx="7518578" cy="891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995298" y="11539092"/>
            <a:ext cx="5993592" cy="9009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flipH="1" rot="5400000">
            <a:off x="5595800" y="2682650"/>
            <a:ext cx="3960000" cy="3241200"/>
          </a:xfrm>
          <a:prstGeom prst="blockArc">
            <a:avLst>
              <a:gd fmla="val 10861347" name="adj1"/>
              <a:gd fmla="val 1572" name="adj2"/>
              <a:gd fmla="val 27649" name="adj3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052200" y="8491725"/>
            <a:ext cx="5879791" cy="904089"/>
          </a:xfrm>
          <a:custGeom>
            <a:rect b="b" l="l" r="r" t="t"/>
            <a:pathLst>
              <a:path extrusionOk="0" h="652772" w="5909338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2054475" y="5378175"/>
            <a:ext cx="5579400" cy="907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536375" y="2332738"/>
            <a:ext cx="6072600" cy="8913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472669" y="2394518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-5400000">
            <a:off x="715458" y="2409359"/>
            <a:ext cx="938427" cy="735967"/>
          </a:xfrm>
          <a:prstGeom prst="triangle">
            <a:avLst>
              <a:gd fmla="val 51949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7825842" y="14318013"/>
            <a:ext cx="1603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End of Year 7 Assessment</a:t>
            </a:r>
            <a:endParaRPr b="1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Google Shape;100;p13"/>
          <p:cNvCxnSpPr/>
          <p:nvPr/>
        </p:nvCxnSpPr>
        <p:spPr>
          <a:xfrm>
            <a:off x="9364104" y="14399378"/>
            <a:ext cx="0" cy="498964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01" name="Google Shape;101;p13"/>
          <p:cNvSpPr txBox="1"/>
          <p:nvPr/>
        </p:nvSpPr>
        <p:spPr>
          <a:xfrm>
            <a:off x="16735" y="16761687"/>
            <a:ext cx="9726896" cy="861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8: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BUILD ON AND EXTEND PRACTICAL SKILLS LEARNT IN YEAR 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13"/>
          <p:cNvCxnSpPr/>
          <p:nvPr/>
        </p:nvCxnSpPr>
        <p:spPr>
          <a:xfrm rot="10800000">
            <a:off x="8300423" y="9139076"/>
            <a:ext cx="569578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03" name="Google Shape;103;p13"/>
          <p:cNvSpPr txBox="1"/>
          <p:nvPr/>
        </p:nvSpPr>
        <p:spPr>
          <a:xfrm>
            <a:off x="1093009" y="122006"/>
            <a:ext cx="75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CATERING AT PLECKGATE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1984618" y="453140"/>
            <a:ext cx="5619201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YEAR 8 CURRICULUM MAP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pleckgate high school" id="105" name="Google Shape;1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1528" y="146238"/>
            <a:ext cx="898188" cy="89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/>
          <p:nvPr/>
        </p:nvSpPr>
        <p:spPr>
          <a:xfrm flipH="1" rot="-5400000">
            <a:off x="76851" y="5767931"/>
            <a:ext cx="3975300" cy="3231900"/>
          </a:xfrm>
          <a:prstGeom prst="blockArc">
            <a:avLst>
              <a:gd fmla="val 10800000" name="adj1"/>
              <a:gd fmla="val 1571" name="adj2"/>
              <a:gd fmla="val 27649" name="adj3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 rot="5400000">
            <a:off x="5990158" y="8835520"/>
            <a:ext cx="3975300" cy="3231900"/>
          </a:xfrm>
          <a:prstGeom prst="blockArc">
            <a:avLst>
              <a:gd fmla="val 10800000" name="adj1"/>
              <a:gd fmla="val 431861" name="adj2"/>
              <a:gd fmla="val 27588" name="adj3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 flipH="1" rot="-5400000">
            <a:off x="102690" y="11981887"/>
            <a:ext cx="3997359" cy="3108249"/>
          </a:xfrm>
          <a:prstGeom prst="blockArc">
            <a:avLst>
              <a:gd fmla="val 10800000" name="adj1"/>
              <a:gd fmla="val 1607" name="adj2"/>
              <a:gd fmla="val 28490" name="adj3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13"/>
          <p:cNvCxnSpPr/>
          <p:nvPr/>
        </p:nvCxnSpPr>
        <p:spPr>
          <a:xfrm>
            <a:off x="1382945" y="1951507"/>
            <a:ext cx="0" cy="459600"/>
          </a:xfrm>
          <a:prstGeom prst="straightConnector1">
            <a:avLst/>
          </a:prstGeom>
          <a:noFill/>
          <a:ln cap="flat" cmpd="sng" w="38100">
            <a:solidFill>
              <a:srgbClr val="9437FF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10" name="Google Shape;110;p13"/>
          <p:cNvSpPr txBox="1"/>
          <p:nvPr/>
        </p:nvSpPr>
        <p:spPr>
          <a:xfrm>
            <a:off x="952306" y="1574581"/>
            <a:ext cx="86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37FF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rgbClr val="9437FF"/>
                </a:solidFill>
                <a:latin typeface="Calibri"/>
                <a:ea typeface="Calibri"/>
                <a:cs typeface="Calibri"/>
                <a:sym typeface="Calibri"/>
              </a:rPr>
              <a:t>End of Year Exam</a:t>
            </a:r>
            <a:endParaRPr b="1" i="0" sz="2000" u="none" cap="none" strike="noStrike">
              <a:solidFill>
                <a:srgbClr val="9437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pleckgate high school" id="111" name="Google Shape;11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110" y="186767"/>
            <a:ext cx="898188" cy="89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/>
          <p:nvPr/>
        </p:nvSpPr>
        <p:spPr>
          <a:xfrm>
            <a:off x="6825458" y="13080154"/>
            <a:ext cx="2644500" cy="1158900"/>
          </a:xfrm>
          <a:prstGeom prst="ellipse">
            <a:avLst/>
          </a:prstGeom>
          <a:solidFill>
            <a:srgbClr val="F2F2F2"/>
          </a:solidFill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6944246" y="13208942"/>
            <a:ext cx="24069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Year 8 learners will develop confidence in cooking a range of savoury and some sweet dishes.        Build on skills from Year 7.   This will be taught alongside theory lessons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3772605" y="14933948"/>
            <a:ext cx="1876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Food Hygiene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1806433" y="14924088"/>
            <a:ext cx="181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Food Poisoning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4495842" y="5642816"/>
            <a:ext cx="181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Afternoon Tea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13"/>
          <p:cNvGrpSpPr/>
          <p:nvPr/>
        </p:nvGrpSpPr>
        <p:grpSpPr>
          <a:xfrm>
            <a:off x="7089552" y="14519072"/>
            <a:ext cx="1110465" cy="1144921"/>
            <a:chOff x="3971564" y="6444731"/>
            <a:chExt cx="1216025" cy="1224000"/>
          </a:xfrm>
        </p:grpSpPr>
        <p:sp>
          <p:nvSpPr>
            <p:cNvPr id="118" name="Google Shape;118;p13"/>
            <p:cNvSpPr/>
            <p:nvPr/>
          </p:nvSpPr>
          <p:spPr>
            <a:xfrm>
              <a:off x="3971564" y="6444731"/>
              <a:ext cx="1216025" cy="122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92"/>
                <a:buFont typeface="Arial"/>
                <a:buNone/>
              </a:pPr>
              <a:r>
                <a:rPr b="0" i="0" lang="en-US" sz="1492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92"/>
                <a:buFont typeface="Arial"/>
                <a:buNone/>
              </a:pPr>
              <a:r>
                <a:t/>
              </a:r>
              <a:endParaRPr b="0" i="0" sz="149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" name="Google Shape;119;p13"/>
            <p:cNvGrpSpPr/>
            <p:nvPr/>
          </p:nvGrpSpPr>
          <p:grpSpPr>
            <a:xfrm>
              <a:off x="4124758" y="6596356"/>
              <a:ext cx="909637" cy="920750"/>
              <a:chOff x="3423102" y="6613446"/>
              <a:chExt cx="909637" cy="920750"/>
            </a:xfrm>
          </p:grpSpPr>
          <p:sp>
            <p:nvSpPr>
              <p:cNvPr id="120" name="Google Shape;120;p13"/>
              <p:cNvSpPr/>
              <p:nvPr/>
            </p:nvSpPr>
            <p:spPr>
              <a:xfrm>
                <a:off x="3423102" y="6613446"/>
                <a:ext cx="909637" cy="92075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92"/>
                  <a:buFont typeface="Arial"/>
                  <a:buNone/>
                </a:pPr>
                <a:r>
                  <a:t/>
                </a:r>
                <a:endParaRPr b="0" i="0" sz="1492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3"/>
              <p:cNvSpPr txBox="1"/>
              <p:nvPr/>
            </p:nvSpPr>
            <p:spPr>
              <a:xfrm>
                <a:off x="3460750" y="6653213"/>
                <a:ext cx="841375" cy="2809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8"/>
                  <a:buFont typeface="Arial"/>
                  <a:buNone/>
                </a:pPr>
                <a:r>
                  <a:rPr b="1" i="0" lang="en-US" sz="1108" u="none" cap="none" strike="noStrike">
                    <a:solidFill>
                      <a:schemeClr val="dk1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YEAR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3"/>
              <p:cNvSpPr txBox="1"/>
              <p:nvPr/>
            </p:nvSpPr>
            <p:spPr>
              <a:xfrm>
                <a:off x="3460738" y="6799245"/>
                <a:ext cx="841500" cy="6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323"/>
                  <a:buFont typeface="Arial"/>
                  <a:buNone/>
                </a:pPr>
                <a:r>
                  <a:rPr b="1" i="0" lang="en-US" sz="3323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23" name="Google Shape;12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2502" y="14683538"/>
            <a:ext cx="813059" cy="780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24" name="Google Shape;124;p13"/>
          <p:cNvPicPr preferRelativeResize="0"/>
          <p:nvPr/>
        </p:nvPicPr>
        <p:blipFill rotWithShape="1">
          <a:blip r:embed="rId5">
            <a:alphaModFix/>
          </a:blip>
          <a:srcRect b="0" l="0" r="21548" t="0"/>
          <a:stretch/>
        </p:blipFill>
        <p:spPr>
          <a:xfrm>
            <a:off x="7101775" y="15944125"/>
            <a:ext cx="905100" cy="3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3"/>
          <p:cNvSpPr txBox="1"/>
          <p:nvPr/>
        </p:nvSpPr>
        <p:spPr>
          <a:xfrm>
            <a:off x="1598444" y="11805754"/>
            <a:ext cx="289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Flour &amp; Flour products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89631" y="2130106"/>
            <a:ext cx="1214980" cy="1304869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215218" y="2265662"/>
            <a:ext cx="987705" cy="100707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276376" y="2354477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293908" y="2464391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isspng-gold-medal-silver-medal-bronze-award-golden-rÄ°bbon-5ac7f593560199.1596295615230539713523.png" id="130" name="Google Shape;13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80850" y="2453825"/>
            <a:ext cx="735950" cy="8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/>
        </p:nvSpPr>
        <p:spPr>
          <a:xfrm>
            <a:off x="1427308" y="2520511"/>
            <a:ext cx="6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Chef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awards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8099012" y="15649053"/>
            <a:ext cx="1419033" cy="830997"/>
          </a:xfrm>
          <a:prstGeom prst="rect">
            <a:avLst/>
          </a:prstGeom>
          <a:noFill/>
          <a:ln cap="flat" cmpd="sng" w="381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Culinary skills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carried out throughout the course and are built upon and extended during year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p13"/>
          <p:cNvCxnSpPr/>
          <p:nvPr/>
        </p:nvCxnSpPr>
        <p:spPr>
          <a:xfrm rot="10800000">
            <a:off x="304550" y="16739538"/>
            <a:ext cx="0" cy="3429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34" name="Google Shape;134;p13"/>
          <p:cNvSpPr txBox="1"/>
          <p:nvPr/>
        </p:nvSpPr>
        <p:spPr>
          <a:xfrm>
            <a:off x="-31903" y="17139457"/>
            <a:ext cx="672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Theory</a:t>
            </a:r>
            <a:endParaRPr/>
          </a:p>
        </p:txBody>
      </p:sp>
      <p:cxnSp>
        <p:nvCxnSpPr>
          <p:cNvPr id="135" name="Google Shape;135;p13"/>
          <p:cNvCxnSpPr/>
          <p:nvPr/>
        </p:nvCxnSpPr>
        <p:spPr>
          <a:xfrm rot="10800000">
            <a:off x="8585212" y="16853444"/>
            <a:ext cx="0" cy="354739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36" name="Google Shape;136;p13"/>
          <p:cNvSpPr txBox="1"/>
          <p:nvPr/>
        </p:nvSpPr>
        <p:spPr>
          <a:xfrm>
            <a:off x="8160372" y="17343196"/>
            <a:ext cx="92780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Practical</a:t>
            </a:r>
            <a:endParaRPr/>
          </a:p>
        </p:txBody>
      </p:sp>
      <p:cxnSp>
        <p:nvCxnSpPr>
          <p:cNvPr id="137" name="Google Shape;137;p13"/>
          <p:cNvCxnSpPr/>
          <p:nvPr/>
        </p:nvCxnSpPr>
        <p:spPr>
          <a:xfrm rot="10800000">
            <a:off x="7941309" y="16842291"/>
            <a:ext cx="0" cy="365892"/>
          </a:xfrm>
          <a:prstGeom prst="straightConnector1">
            <a:avLst/>
          </a:prstGeom>
          <a:noFill/>
          <a:ln cap="flat" cmpd="sng" w="38100">
            <a:solidFill>
              <a:srgbClr val="FFFC0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38" name="Google Shape;138;p13"/>
          <p:cNvSpPr txBox="1"/>
          <p:nvPr/>
        </p:nvSpPr>
        <p:spPr>
          <a:xfrm>
            <a:off x="7492075" y="17183866"/>
            <a:ext cx="9278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Food Science</a:t>
            </a:r>
            <a:endParaRPr/>
          </a:p>
        </p:txBody>
      </p:sp>
      <p:cxnSp>
        <p:nvCxnSpPr>
          <p:cNvPr id="139" name="Google Shape;139;p13"/>
          <p:cNvCxnSpPr/>
          <p:nvPr/>
        </p:nvCxnSpPr>
        <p:spPr>
          <a:xfrm rot="10800000">
            <a:off x="9187510" y="16857433"/>
            <a:ext cx="0" cy="385799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40" name="Google Shape;140;p13"/>
          <p:cNvSpPr txBox="1"/>
          <p:nvPr/>
        </p:nvSpPr>
        <p:spPr>
          <a:xfrm>
            <a:off x="8770661" y="17205152"/>
            <a:ext cx="9278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Practical</a:t>
            </a:r>
            <a:endParaRPr/>
          </a:p>
        </p:txBody>
      </p:sp>
      <p:cxnSp>
        <p:nvCxnSpPr>
          <p:cNvPr id="141" name="Google Shape;141;p13"/>
          <p:cNvCxnSpPr/>
          <p:nvPr/>
        </p:nvCxnSpPr>
        <p:spPr>
          <a:xfrm rot="10800000">
            <a:off x="992861" y="16737157"/>
            <a:ext cx="0" cy="355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oval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42" name="Google Shape;142;p13"/>
          <p:cNvSpPr txBox="1"/>
          <p:nvPr/>
        </p:nvSpPr>
        <p:spPr>
          <a:xfrm>
            <a:off x="551373" y="17136173"/>
            <a:ext cx="9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Assessed Work / Exam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4867227" y="13554419"/>
            <a:ext cx="1827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 and retrieval: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food hygiene and safety in the kitchen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Link to Year 7: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Calamity Kitchen</a:t>
            </a:r>
            <a:endParaRPr b="0" i="0" sz="1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92700" y="14042288"/>
            <a:ext cx="443543" cy="4435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13"/>
          <p:cNvCxnSpPr/>
          <p:nvPr/>
        </p:nvCxnSpPr>
        <p:spPr>
          <a:xfrm flipH="1">
            <a:off x="5686293" y="14392279"/>
            <a:ext cx="8811" cy="365975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6" name="Google Shape;146;p13"/>
          <p:cNvCxnSpPr/>
          <p:nvPr/>
        </p:nvCxnSpPr>
        <p:spPr>
          <a:xfrm rot="10800000">
            <a:off x="3695330" y="15157439"/>
            <a:ext cx="0" cy="4140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47" name="Google Shape;147;p13"/>
          <p:cNvSpPr txBox="1"/>
          <p:nvPr/>
        </p:nvSpPr>
        <p:spPr>
          <a:xfrm>
            <a:off x="6252075" y="15794200"/>
            <a:ext cx="934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Link to Year 7: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Calamity Kitchen</a:t>
            </a:r>
            <a:endParaRPr b="0" i="0" sz="1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2947950" y="15625000"/>
            <a:ext cx="143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Knowledge: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answer questions on cross-contamination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13"/>
          <p:cNvCxnSpPr/>
          <p:nvPr/>
        </p:nvCxnSpPr>
        <p:spPr>
          <a:xfrm>
            <a:off x="4981575" y="14273225"/>
            <a:ext cx="600" cy="4239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50" name="Google Shape;150;p13"/>
          <p:cNvSpPr txBox="1"/>
          <p:nvPr/>
        </p:nvSpPr>
        <p:spPr>
          <a:xfrm>
            <a:off x="2645324" y="13693226"/>
            <a:ext cx="1250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effect do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microorganisms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enzymes have on food?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icroorganism - Free nature icons" id="151" name="Google Shape;151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09009" y="14311350"/>
            <a:ext cx="327316" cy="32731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3"/>
          <p:cNvSpPr txBox="1"/>
          <p:nvPr/>
        </p:nvSpPr>
        <p:spPr>
          <a:xfrm>
            <a:off x="4093761" y="13960388"/>
            <a:ext cx="106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bacteria?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73275" y="16393308"/>
            <a:ext cx="419338" cy="419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3"/>
          <p:cNvSpPr txBox="1"/>
          <p:nvPr/>
        </p:nvSpPr>
        <p:spPr>
          <a:xfrm>
            <a:off x="105152" y="15166937"/>
            <a:ext cx="987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Knowledge: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foods are high risk and why are they high risk?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13"/>
          <p:cNvCxnSpPr/>
          <p:nvPr/>
        </p:nvCxnSpPr>
        <p:spPr>
          <a:xfrm>
            <a:off x="3895725" y="13963650"/>
            <a:ext cx="5400" cy="8436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descr="A picture containing clock, room&#10;&#10;Description automatically generated" id="156" name="Google Shape;156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24999" y="13126469"/>
            <a:ext cx="656897" cy="309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3"/>
          <p:cNvCxnSpPr/>
          <p:nvPr/>
        </p:nvCxnSpPr>
        <p:spPr>
          <a:xfrm flipH="1" rot="10800000">
            <a:off x="1022606" y="14978901"/>
            <a:ext cx="198911" cy="286523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58" name="Google Shape;158;p13"/>
          <p:cNvSpPr/>
          <p:nvPr/>
        </p:nvSpPr>
        <p:spPr>
          <a:xfrm>
            <a:off x="3530675" y="13397775"/>
            <a:ext cx="111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Investigate: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causes food poisoning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5750" y="16014927"/>
            <a:ext cx="515650" cy="3771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13"/>
          <p:cNvCxnSpPr/>
          <p:nvPr/>
        </p:nvCxnSpPr>
        <p:spPr>
          <a:xfrm flipH="1">
            <a:off x="3374939" y="14465865"/>
            <a:ext cx="8700" cy="3660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61" name="Google Shape;161;p13"/>
          <p:cNvSpPr txBox="1"/>
          <p:nvPr/>
        </p:nvSpPr>
        <p:spPr>
          <a:xfrm>
            <a:off x="700726" y="15629964"/>
            <a:ext cx="115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prevent bacteria from growing?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62" name="Google Shape;162;p13"/>
          <p:cNvPicPr preferRelativeResize="0"/>
          <p:nvPr/>
        </p:nvPicPr>
        <p:blipFill rotWithShape="1">
          <a:blip r:embed="rId12">
            <a:alphaModFix/>
          </a:blip>
          <a:srcRect b="26575" l="9187" r="72128" t="28664"/>
          <a:stretch/>
        </p:blipFill>
        <p:spPr>
          <a:xfrm>
            <a:off x="2378078" y="15388525"/>
            <a:ext cx="307253" cy="7134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13"/>
          <p:cNvCxnSpPr/>
          <p:nvPr/>
        </p:nvCxnSpPr>
        <p:spPr>
          <a:xfrm rot="10800000">
            <a:off x="2859735" y="15390078"/>
            <a:ext cx="0" cy="692406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64" name="Google Shape;164;p13"/>
          <p:cNvCxnSpPr/>
          <p:nvPr/>
        </p:nvCxnSpPr>
        <p:spPr>
          <a:xfrm rot="10800000">
            <a:off x="5632139" y="15460912"/>
            <a:ext cx="0" cy="342834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65" name="Google Shape;165;p13"/>
          <p:cNvSpPr txBox="1"/>
          <p:nvPr/>
        </p:nvSpPr>
        <p:spPr>
          <a:xfrm>
            <a:off x="5208749" y="15761725"/>
            <a:ext cx="1250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conditions does bacteria need to grow?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2374645" y="16163725"/>
            <a:ext cx="136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critical food temperatures?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1614850" y="15781399"/>
            <a:ext cx="8922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danger zone?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13"/>
          <p:cNvCxnSpPr/>
          <p:nvPr/>
        </p:nvCxnSpPr>
        <p:spPr>
          <a:xfrm flipH="1" rot="10800000">
            <a:off x="1526212" y="15082920"/>
            <a:ext cx="168600" cy="3816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69" name="Google Shape;169;p13"/>
          <p:cNvCxnSpPr/>
          <p:nvPr/>
        </p:nvCxnSpPr>
        <p:spPr>
          <a:xfrm rot="10800000">
            <a:off x="2086479" y="15399145"/>
            <a:ext cx="0" cy="342834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70" name="Google Shape;170;p13"/>
          <p:cNvSpPr txBox="1"/>
          <p:nvPr/>
        </p:nvSpPr>
        <p:spPr>
          <a:xfrm>
            <a:off x="41125" y="14467388"/>
            <a:ext cx="855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Understand: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groups of people are high risk?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" name="Google Shape;171;p13"/>
          <p:cNvCxnSpPr/>
          <p:nvPr/>
        </p:nvCxnSpPr>
        <p:spPr>
          <a:xfrm rot="10800000">
            <a:off x="4828423" y="15506976"/>
            <a:ext cx="0" cy="342834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72" name="Google Shape;172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426380" y="16321433"/>
            <a:ext cx="515641" cy="29889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/>
          <p:cNvSpPr/>
          <p:nvPr/>
        </p:nvSpPr>
        <p:spPr>
          <a:xfrm>
            <a:off x="4117450" y="15850050"/>
            <a:ext cx="126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prevent cross-contamination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13"/>
          <p:cNvCxnSpPr/>
          <p:nvPr/>
        </p:nvCxnSpPr>
        <p:spPr>
          <a:xfrm flipH="1" rot="10800000">
            <a:off x="603286" y="14098439"/>
            <a:ext cx="249300" cy="3159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75" name="Google Shape;175;p13"/>
          <p:cNvSpPr txBox="1"/>
          <p:nvPr/>
        </p:nvSpPr>
        <p:spPr>
          <a:xfrm>
            <a:off x="1471525" y="13241600"/>
            <a:ext cx="1250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to produce powerpoint or booklet  explaining food hygiene  to Y7 pupils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"/>
              <a:buFont typeface="Calibri"/>
              <a:buNone/>
            </a:pPr>
            <a:r>
              <a:rPr b="1" i="0" lang="en-US" sz="13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Assessed work</a:t>
            </a:r>
            <a:endParaRPr b="1" i="0" sz="13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56615" y="14210076"/>
            <a:ext cx="472564" cy="311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13"/>
          <p:cNvCxnSpPr/>
          <p:nvPr/>
        </p:nvCxnSpPr>
        <p:spPr>
          <a:xfrm flipH="1">
            <a:off x="1592225" y="14211300"/>
            <a:ext cx="184200" cy="3735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78" name="Google Shape;178;p13"/>
          <p:cNvSpPr/>
          <p:nvPr/>
        </p:nvSpPr>
        <p:spPr>
          <a:xfrm>
            <a:off x="383227" y="11962191"/>
            <a:ext cx="1264170" cy="1383693"/>
          </a:xfrm>
          <a:prstGeom prst="ellipse">
            <a:avLst/>
          </a:prstGeom>
          <a:solidFill>
            <a:srgbClr val="9437FF"/>
          </a:solidFill>
          <a:ln cap="flat" cmpd="sng" w="9525">
            <a:solidFill>
              <a:srgbClr val="943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436175" y="12044375"/>
            <a:ext cx="1156500" cy="1238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5796520" y="14463603"/>
            <a:ext cx="1214980" cy="1304869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5862175" y="14584725"/>
            <a:ext cx="1086000" cy="1102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5901275" y="14684275"/>
            <a:ext cx="1044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 &amp; Food Poisoning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prevent bacteria cross-contaminating food?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" id="183" name="Google Shape;183;p13"/>
          <p:cNvPicPr preferRelativeResize="0"/>
          <p:nvPr/>
        </p:nvPicPr>
        <p:blipFill rotWithShape="1">
          <a:blip r:embed="rId15">
            <a:alphaModFix/>
          </a:blip>
          <a:srcRect b="10018" l="12515" r="24256" t="10018"/>
          <a:stretch/>
        </p:blipFill>
        <p:spPr>
          <a:xfrm>
            <a:off x="6168544" y="14417006"/>
            <a:ext cx="419607" cy="32677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3"/>
          <p:cNvSpPr txBox="1"/>
          <p:nvPr/>
        </p:nvSpPr>
        <p:spPr>
          <a:xfrm>
            <a:off x="456775" y="12184750"/>
            <a:ext cx="111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1 - Flour &amp; Flour Products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wheat become flour?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products can it be used to make?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53265" y="11432184"/>
            <a:ext cx="463423" cy="563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orist Sundries :: Dried :: Dried Flowers :: Wheat Sheaf - Michael Dark |  Florist Supplies, Huge Range, Wholesale Prices" id="186" name="Google Shape;186;p1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46937" y="11000466"/>
            <a:ext cx="706679" cy="623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13"/>
          <p:cNvCxnSpPr/>
          <p:nvPr/>
        </p:nvCxnSpPr>
        <p:spPr>
          <a:xfrm rot="10800000">
            <a:off x="3259912" y="12214162"/>
            <a:ext cx="3900" cy="3324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88" name="Google Shape;188;p13"/>
          <p:cNvSpPr/>
          <p:nvPr/>
        </p:nvSpPr>
        <p:spPr>
          <a:xfrm>
            <a:off x="1471524" y="10987501"/>
            <a:ext cx="615000" cy="51360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3"/>
          <p:cNvSpPr/>
          <p:nvPr/>
        </p:nvSpPr>
        <p:spPr>
          <a:xfrm>
            <a:off x="1609176" y="10430500"/>
            <a:ext cx="10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Investigate: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wheat milled into flour?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13"/>
          <p:cNvCxnSpPr/>
          <p:nvPr/>
        </p:nvCxnSpPr>
        <p:spPr>
          <a:xfrm>
            <a:off x="2371725" y="10968050"/>
            <a:ext cx="4500" cy="6969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91" name="Google Shape;191;p13"/>
          <p:cNvSpPr/>
          <p:nvPr/>
        </p:nvSpPr>
        <p:spPr>
          <a:xfrm>
            <a:off x="2785325" y="12552400"/>
            <a:ext cx="108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primary processing is?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 rot="10800000">
            <a:off x="4258855" y="12146663"/>
            <a:ext cx="23700" cy="4674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93" name="Google Shape;193;p13"/>
          <p:cNvSpPr/>
          <p:nvPr/>
        </p:nvSpPr>
        <p:spPr>
          <a:xfrm>
            <a:off x="3687250" y="12552400"/>
            <a:ext cx="125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secondary processing is?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034414" y="13075435"/>
            <a:ext cx="463423" cy="56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 rot="-1661859">
            <a:off x="4346663" y="13070835"/>
            <a:ext cx="571275" cy="2561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13"/>
          <p:cNvCxnSpPr/>
          <p:nvPr/>
        </p:nvCxnSpPr>
        <p:spPr>
          <a:xfrm>
            <a:off x="4482732" y="11357656"/>
            <a:ext cx="6000" cy="6273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97" name="Google Shape;197;p13"/>
          <p:cNvSpPr txBox="1"/>
          <p:nvPr/>
        </p:nvSpPr>
        <p:spPr>
          <a:xfrm>
            <a:off x="3555351" y="10814575"/>
            <a:ext cx="1264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 and retrieval: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organisation / routine in practical lessons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png apron" id="198" name="Google Shape;198;p13"/>
          <p:cNvPicPr preferRelativeResize="0"/>
          <p:nvPr/>
        </p:nvPicPr>
        <p:blipFill rotWithShape="1">
          <a:blip r:embed="rId20">
            <a:alphaModFix/>
          </a:blip>
          <a:srcRect b="181" l="27665" r="28218" t="0"/>
          <a:stretch/>
        </p:blipFill>
        <p:spPr>
          <a:xfrm>
            <a:off x="3906394" y="10314398"/>
            <a:ext cx="478670" cy="54154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3"/>
          <p:cNvSpPr/>
          <p:nvPr/>
        </p:nvSpPr>
        <p:spPr>
          <a:xfrm rot="1173965">
            <a:off x="4896010" y="11357468"/>
            <a:ext cx="1237775" cy="1304869"/>
          </a:xfrm>
          <a:prstGeom prst="ellipse">
            <a:avLst/>
          </a:prstGeom>
          <a:solidFill>
            <a:srgbClr val="9437FF"/>
          </a:solidFill>
          <a:ln cap="flat" cmpd="sng" w="9525">
            <a:solidFill>
              <a:srgbClr val="943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3"/>
          <p:cNvSpPr/>
          <p:nvPr/>
        </p:nvSpPr>
        <p:spPr>
          <a:xfrm>
            <a:off x="5009250" y="11455393"/>
            <a:ext cx="1016249" cy="110211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5277626" y="12087166"/>
            <a:ext cx="539473" cy="258652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5004879" y="11667502"/>
            <a:ext cx="992180" cy="246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Pizza Practical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4768713" y="10474188"/>
            <a:ext cx="179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Skills and Techniques: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Pizza  practical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Kneading, shaping, knife skills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rot="1143822">
            <a:off x="6168033" y="11265118"/>
            <a:ext cx="344707" cy="3537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13"/>
          <p:cNvCxnSpPr>
            <a:stCxn id="203" idx="2"/>
            <a:endCxn id="202" idx="0"/>
          </p:cNvCxnSpPr>
          <p:nvPr/>
        </p:nvCxnSpPr>
        <p:spPr>
          <a:xfrm flipH="1">
            <a:off x="5501013" y="11182188"/>
            <a:ext cx="167100" cy="4854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06" name="Google Shape;206;p13"/>
          <p:cNvSpPr/>
          <p:nvPr/>
        </p:nvSpPr>
        <p:spPr>
          <a:xfrm>
            <a:off x="6510586" y="13053654"/>
            <a:ext cx="375000" cy="375000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3"/>
          <p:cNvSpPr/>
          <p:nvPr/>
        </p:nvSpPr>
        <p:spPr>
          <a:xfrm>
            <a:off x="5751604" y="12671272"/>
            <a:ext cx="93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 and retrieval: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hygiene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13"/>
          <p:cNvCxnSpPr/>
          <p:nvPr/>
        </p:nvCxnSpPr>
        <p:spPr>
          <a:xfrm rot="10800000">
            <a:off x="6316550" y="12238488"/>
            <a:ext cx="0" cy="3996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09" name="Google Shape;209;p13"/>
          <p:cNvSpPr txBox="1"/>
          <p:nvPr/>
        </p:nvSpPr>
        <p:spPr>
          <a:xfrm rot="-907533">
            <a:off x="6433933" y="11644472"/>
            <a:ext cx="2897272" cy="36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Flour &amp; Flour products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309475" y="13175064"/>
            <a:ext cx="375000" cy="40044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3"/>
          <p:cNvSpPr txBox="1"/>
          <p:nvPr/>
        </p:nvSpPr>
        <p:spPr>
          <a:xfrm>
            <a:off x="4874250" y="12816400"/>
            <a:ext cx="11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Star chef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practical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13"/>
          <p:cNvCxnSpPr/>
          <p:nvPr/>
        </p:nvCxnSpPr>
        <p:spPr>
          <a:xfrm rot="10800000">
            <a:off x="5465525" y="12397100"/>
            <a:ext cx="6600" cy="4950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13" name="Google Shape;213;p13"/>
          <p:cNvSpPr/>
          <p:nvPr/>
        </p:nvSpPr>
        <p:spPr>
          <a:xfrm>
            <a:off x="2617187" y="10620007"/>
            <a:ext cx="108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milling process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13"/>
          <p:cNvCxnSpPr/>
          <p:nvPr/>
        </p:nvCxnSpPr>
        <p:spPr>
          <a:xfrm>
            <a:off x="3152432" y="11153051"/>
            <a:ext cx="0" cy="5859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15" name="Google Shape;215;p13"/>
          <p:cNvSpPr txBox="1"/>
          <p:nvPr/>
        </p:nvSpPr>
        <p:spPr>
          <a:xfrm>
            <a:off x="1656700" y="12539450"/>
            <a:ext cx="1180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parts of the grain are used for different flours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 txBox="1"/>
          <p:nvPr/>
        </p:nvSpPr>
        <p:spPr>
          <a:xfrm>
            <a:off x="6630263" y="12535214"/>
            <a:ext cx="90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Science: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gluten?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13"/>
          <p:cNvCxnSpPr/>
          <p:nvPr/>
        </p:nvCxnSpPr>
        <p:spPr>
          <a:xfrm rot="10800000">
            <a:off x="7130613" y="12197378"/>
            <a:ext cx="0" cy="366000"/>
          </a:xfrm>
          <a:prstGeom prst="straightConnector1">
            <a:avLst/>
          </a:prstGeom>
          <a:noFill/>
          <a:ln cap="flat" cmpd="sng" w="38100">
            <a:solidFill>
              <a:srgbClr val="FFFC0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18" name="Google Shape;218;p13"/>
          <p:cNvSpPr txBox="1"/>
          <p:nvPr/>
        </p:nvSpPr>
        <p:spPr>
          <a:xfrm>
            <a:off x="7374300" y="12608638"/>
            <a:ext cx="1704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Science: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gluten is formed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13"/>
          <p:cNvCxnSpPr/>
          <p:nvPr/>
        </p:nvCxnSpPr>
        <p:spPr>
          <a:xfrm rot="10800000">
            <a:off x="7656525" y="12184775"/>
            <a:ext cx="87300" cy="545400"/>
          </a:xfrm>
          <a:prstGeom prst="straightConnector1">
            <a:avLst/>
          </a:prstGeom>
          <a:noFill/>
          <a:ln cap="flat" cmpd="sng" w="38100">
            <a:solidFill>
              <a:srgbClr val="FFFC0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20" name="Google Shape;220;p13"/>
          <p:cNvSpPr txBox="1"/>
          <p:nvPr/>
        </p:nvSpPr>
        <p:spPr>
          <a:xfrm>
            <a:off x="7162230" y="10587264"/>
            <a:ext cx="97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pasta manufactured?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13"/>
          <p:cNvCxnSpPr>
            <a:stCxn id="220" idx="2"/>
          </p:cNvCxnSpPr>
          <p:nvPr/>
        </p:nvCxnSpPr>
        <p:spPr>
          <a:xfrm flipH="1">
            <a:off x="7639081" y="11141364"/>
            <a:ext cx="12000" cy="4887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22" name="Google Shape;222;p13"/>
          <p:cNvCxnSpPr>
            <a:stCxn id="223" idx="2"/>
          </p:cNvCxnSpPr>
          <p:nvPr/>
        </p:nvCxnSpPr>
        <p:spPr>
          <a:xfrm>
            <a:off x="8545102" y="11072825"/>
            <a:ext cx="204300" cy="3477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23" name="Google Shape;223;p13"/>
          <p:cNvSpPr txBox="1"/>
          <p:nvPr/>
        </p:nvSpPr>
        <p:spPr>
          <a:xfrm>
            <a:off x="7937602" y="10364825"/>
            <a:ext cx="1215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Investigate: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ingredients can be used to fill pasta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7363048" y="9717150"/>
            <a:ext cx="115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report on different types  of pasta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13"/>
          <p:cNvCxnSpPr>
            <a:stCxn id="224" idx="3"/>
          </p:cNvCxnSpPr>
          <p:nvPr/>
        </p:nvCxnSpPr>
        <p:spPr>
          <a:xfrm flipH="1" rot="10800000">
            <a:off x="8519548" y="10028550"/>
            <a:ext cx="359400" cy="426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26" name="Google Shape;226;p13"/>
          <p:cNvSpPr/>
          <p:nvPr/>
        </p:nvSpPr>
        <p:spPr>
          <a:xfrm rot="1174074">
            <a:off x="2180710" y="2225609"/>
            <a:ext cx="1237894" cy="1304791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2291601" y="2326893"/>
            <a:ext cx="1016100" cy="1102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2542125" y="2864599"/>
            <a:ext cx="534050" cy="389081"/>
          </a:xfrm>
          <a:prstGeom prst="rect">
            <a:avLst/>
          </a:prstGeom>
          <a:noFill/>
          <a:ln cap="flat" cmpd="sng" w="38100">
            <a:solidFill>
              <a:srgbClr val="7F6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29" name="Google Shape;229;p13"/>
          <p:cNvSpPr txBox="1"/>
          <p:nvPr/>
        </p:nvSpPr>
        <p:spPr>
          <a:xfrm>
            <a:off x="2325598" y="2464408"/>
            <a:ext cx="99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Savoury Muffin </a:t>
            </a: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3"/>
          <p:cNvSpPr txBox="1"/>
          <p:nvPr/>
        </p:nvSpPr>
        <p:spPr>
          <a:xfrm>
            <a:off x="1854125" y="939188"/>
            <a:ext cx="2011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Skills and Techniques: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Savoury Muffins </a:t>
            </a: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Calibri"/>
              <a:buNone/>
            </a:pPr>
            <a:r>
              <a:rPr b="1" lang="en-US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Choosing ingredients, making a batter mixture, portioning control and using oven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rot="1510376">
            <a:off x="3277227" y="1875769"/>
            <a:ext cx="336197" cy="34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984625" y="3528877"/>
            <a:ext cx="536825" cy="57322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3"/>
          <p:cNvSpPr txBox="1"/>
          <p:nvPr/>
        </p:nvSpPr>
        <p:spPr>
          <a:xfrm>
            <a:off x="2484022" y="3809075"/>
            <a:ext cx="13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Star chef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practical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13"/>
          <p:cNvCxnSpPr/>
          <p:nvPr/>
        </p:nvCxnSpPr>
        <p:spPr>
          <a:xfrm>
            <a:off x="2946528" y="1924452"/>
            <a:ext cx="0" cy="5136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35" name="Google Shape;235;p13"/>
          <p:cNvCxnSpPr>
            <a:stCxn id="233" idx="0"/>
          </p:cNvCxnSpPr>
          <p:nvPr/>
        </p:nvCxnSpPr>
        <p:spPr>
          <a:xfrm rot="10800000">
            <a:off x="2891872" y="3447875"/>
            <a:ext cx="273900" cy="3612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36" name="Google Shape;236;p13"/>
          <p:cNvSpPr/>
          <p:nvPr/>
        </p:nvSpPr>
        <p:spPr>
          <a:xfrm>
            <a:off x="3780625" y="2305400"/>
            <a:ext cx="1117200" cy="9543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38100">
            <a:solidFill>
              <a:srgbClr val="7F6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Mad time session to improve assessed work</a:t>
            </a:r>
            <a:endParaRPr sz="1000"/>
          </a:p>
        </p:txBody>
      </p:sp>
      <p:pic>
        <p:nvPicPr>
          <p:cNvPr id="237" name="Google Shape;237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 rot="1401629">
            <a:off x="4905018" y="1767713"/>
            <a:ext cx="347470" cy="458128"/>
          </a:xfrm>
          <a:prstGeom prst="rect">
            <a:avLst/>
          </a:prstGeom>
          <a:noFill/>
          <a:ln cap="flat" cmpd="sng" w="38100">
            <a:solidFill>
              <a:srgbClr val="7F6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38" name="Google Shape;238;p13"/>
          <p:cNvSpPr/>
          <p:nvPr/>
        </p:nvSpPr>
        <p:spPr>
          <a:xfrm rot="1174074">
            <a:off x="5259856" y="2193783"/>
            <a:ext cx="1237894" cy="1304791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5353125" y="2273200"/>
            <a:ext cx="1044900" cy="115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 txBox="1"/>
          <p:nvPr/>
        </p:nvSpPr>
        <p:spPr>
          <a:xfrm>
            <a:off x="5377751" y="2308918"/>
            <a:ext cx="99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Decorated cupcakes</a:t>
            </a: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Practical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3"/>
          <p:cNvPicPr preferRelativeResize="0"/>
          <p:nvPr/>
        </p:nvPicPr>
        <p:blipFill rotWithShape="1">
          <a:blip r:embed="rId27">
            <a:alphaModFix/>
          </a:blip>
          <a:srcRect b="46680" l="0" r="0" t="0"/>
          <a:stretch/>
        </p:blipFill>
        <p:spPr>
          <a:xfrm>
            <a:off x="5634473" y="2848430"/>
            <a:ext cx="478675" cy="42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101047" y="1725053"/>
            <a:ext cx="478675" cy="5111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13"/>
          <p:cNvCxnSpPr/>
          <p:nvPr/>
        </p:nvCxnSpPr>
        <p:spPr>
          <a:xfrm>
            <a:off x="5876925" y="1733550"/>
            <a:ext cx="126000" cy="4995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44" name="Google Shape;244;p13"/>
          <p:cNvSpPr txBox="1"/>
          <p:nvPr/>
        </p:nvSpPr>
        <p:spPr>
          <a:xfrm>
            <a:off x="5381923" y="1269375"/>
            <a:ext cx="12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Star chef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practical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3"/>
          <p:cNvSpPr txBox="1"/>
          <p:nvPr/>
        </p:nvSpPr>
        <p:spPr>
          <a:xfrm>
            <a:off x="4342687" y="3596463"/>
            <a:ext cx="2179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Skills and Techniques: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Decorated cupcakes </a:t>
            </a: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Calibri"/>
              <a:buNone/>
            </a:pPr>
            <a:r>
              <a:rPr b="1" lang="en-US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Opportunity to be creative and choose own ingredients.</a:t>
            </a:r>
            <a:endParaRPr b="1" sz="1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Calibri"/>
              <a:buNone/>
            </a:pPr>
            <a:r>
              <a:rPr b="1" lang="en-US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Put their design idea into practice.</a:t>
            </a:r>
            <a:endParaRPr b="1" sz="1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13"/>
          <p:cNvCxnSpPr/>
          <p:nvPr/>
        </p:nvCxnSpPr>
        <p:spPr>
          <a:xfrm flipH="1" rot="10800000">
            <a:off x="5091250" y="3336225"/>
            <a:ext cx="469200" cy="2235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47" name="Google Shape;247;p13"/>
          <p:cNvSpPr/>
          <p:nvPr/>
        </p:nvSpPr>
        <p:spPr>
          <a:xfrm>
            <a:off x="2263050" y="8435238"/>
            <a:ext cx="1117200" cy="9543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38100">
            <a:solidFill>
              <a:srgbClr val="7F6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Mad time session to improve assessed work</a:t>
            </a:r>
            <a:endParaRPr sz="1000"/>
          </a:p>
        </p:txBody>
      </p:sp>
      <p:pic>
        <p:nvPicPr>
          <p:cNvPr id="248" name="Google Shape;248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 rot="1401658">
            <a:off x="2701774" y="7590462"/>
            <a:ext cx="515652" cy="679880"/>
          </a:xfrm>
          <a:prstGeom prst="rect">
            <a:avLst/>
          </a:prstGeom>
          <a:noFill/>
          <a:ln cap="flat" cmpd="sng" w="38100">
            <a:solidFill>
              <a:srgbClr val="7F6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49" name="Google Shape;249;p13"/>
          <p:cNvSpPr/>
          <p:nvPr/>
        </p:nvSpPr>
        <p:spPr>
          <a:xfrm rot="1174074">
            <a:off x="5922123" y="8128834"/>
            <a:ext cx="1237894" cy="1304791"/>
          </a:xfrm>
          <a:prstGeom prst="ellipse">
            <a:avLst/>
          </a:prstGeom>
          <a:solidFill>
            <a:srgbClr val="7030A0"/>
          </a:solidFill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6033024" y="8227395"/>
            <a:ext cx="1016100" cy="1102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130779" y="7965411"/>
            <a:ext cx="332125" cy="38297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 txBox="1"/>
          <p:nvPr/>
        </p:nvSpPr>
        <p:spPr>
          <a:xfrm>
            <a:off x="6210779" y="7538313"/>
            <a:ext cx="126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Star chef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practical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13"/>
          <p:cNvCxnSpPr/>
          <p:nvPr/>
        </p:nvCxnSpPr>
        <p:spPr>
          <a:xfrm rot="10800000">
            <a:off x="6510575" y="9191175"/>
            <a:ext cx="9300" cy="400500"/>
          </a:xfrm>
          <a:prstGeom prst="straightConnector1">
            <a:avLst/>
          </a:prstGeom>
          <a:noFill/>
          <a:ln cap="flat" cmpd="sng" w="38100">
            <a:solidFill>
              <a:srgbClr val="9437FF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54" name="Google Shape;254;p13"/>
          <p:cNvSpPr txBox="1"/>
          <p:nvPr/>
        </p:nvSpPr>
        <p:spPr>
          <a:xfrm>
            <a:off x="6045037" y="8267672"/>
            <a:ext cx="99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Quiche Practical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"/>
          <p:cNvSpPr txBox="1"/>
          <p:nvPr/>
        </p:nvSpPr>
        <p:spPr>
          <a:xfrm>
            <a:off x="5560449" y="9570650"/>
            <a:ext cx="187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Skills and Techniques: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Quiche practical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Rolling out</a:t>
            </a:r>
            <a:r>
              <a:rPr b="1" lang="en-US" sz="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pastry, </a:t>
            </a:r>
            <a:r>
              <a:rPr b="1" i="0" lang="en-US" sz="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lining a tin, knife skills, frying vegetables – use of hob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9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Assessed practical</a:t>
            </a:r>
            <a:endParaRPr b="1" i="0" sz="9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28">
            <a:alphaModFix/>
          </a:blip>
          <a:srcRect b="0" l="11328" r="5800" t="0"/>
          <a:stretch/>
        </p:blipFill>
        <p:spPr>
          <a:xfrm>
            <a:off x="6274040" y="8698556"/>
            <a:ext cx="534066" cy="46189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3"/>
          <p:cNvSpPr/>
          <p:nvPr/>
        </p:nvSpPr>
        <p:spPr>
          <a:xfrm rot="1174074">
            <a:off x="7543848" y="8351546"/>
            <a:ext cx="1237894" cy="1304791"/>
          </a:xfrm>
          <a:prstGeom prst="ellipse">
            <a:avLst/>
          </a:prstGeom>
          <a:solidFill>
            <a:srgbClr val="7030A0"/>
          </a:solidFill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7654749" y="8452845"/>
            <a:ext cx="1016100" cy="1102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7666762" y="8538422"/>
            <a:ext cx="99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Shortcrust pastry </a:t>
            </a: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13"/>
          <p:cNvPicPr preferRelativeResize="0"/>
          <p:nvPr/>
        </p:nvPicPr>
        <p:blipFill rotWithShape="1">
          <a:blip r:embed="rId29">
            <a:alphaModFix/>
          </a:blip>
          <a:srcRect b="15736" l="11422" r="9694" t="13791"/>
          <a:stretch/>
        </p:blipFill>
        <p:spPr>
          <a:xfrm>
            <a:off x="7988897" y="8993181"/>
            <a:ext cx="419600" cy="453222"/>
          </a:xfrm>
          <a:prstGeom prst="rect">
            <a:avLst/>
          </a:prstGeom>
          <a:noFill/>
          <a:ln cap="flat" cmpd="sng" w="38100">
            <a:solidFill>
              <a:srgbClr val="7F6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61" name="Google Shape;261;p1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rot="1143795">
            <a:off x="7576125" y="7968530"/>
            <a:ext cx="434761" cy="4462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13"/>
          <p:cNvCxnSpPr/>
          <p:nvPr/>
        </p:nvCxnSpPr>
        <p:spPr>
          <a:xfrm flipH="1">
            <a:off x="6788925" y="7959225"/>
            <a:ext cx="251100" cy="3246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63" name="Google Shape;263;p13"/>
          <p:cNvSpPr txBox="1"/>
          <p:nvPr/>
        </p:nvSpPr>
        <p:spPr>
          <a:xfrm>
            <a:off x="7534424" y="7178950"/>
            <a:ext cx="187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Skills and Techniques: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Shortcrust pastry </a:t>
            </a: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Calibri"/>
              <a:buNone/>
            </a:pPr>
            <a:r>
              <a:rPr b="1" lang="en-US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Using rubbing-in technique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p13"/>
          <p:cNvCxnSpPr/>
          <p:nvPr/>
        </p:nvCxnSpPr>
        <p:spPr>
          <a:xfrm flipH="1">
            <a:off x="8214075" y="7877175"/>
            <a:ext cx="6000" cy="5250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65" name="Google Shape;265;p13"/>
          <p:cNvCxnSpPr/>
          <p:nvPr/>
        </p:nvCxnSpPr>
        <p:spPr>
          <a:xfrm flipH="1">
            <a:off x="8439900" y="2780825"/>
            <a:ext cx="231300" cy="2496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66" name="Google Shape;266;p13"/>
          <p:cNvSpPr txBox="1"/>
          <p:nvPr/>
        </p:nvSpPr>
        <p:spPr>
          <a:xfrm>
            <a:off x="8439900" y="2049663"/>
            <a:ext cx="1156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successfully complete a design brief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8443800" y="7925050"/>
            <a:ext cx="108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Link to Year 7: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Rubbing in method (Scones)</a:t>
            </a:r>
            <a:endParaRPr b="0" i="0" sz="1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 txBox="1"/>
          <p:nvPr/>
        </p:nvSpPr>
        <p:spPr>
          <a:xfrm>
            <a:off x="4613300" y="7345725"/>
            <a:ext cx="163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make shortcrust pastry using rubbing-in-process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9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Assessed work</a:t>
            </a:r>
            <a:endParaRPr b="0" i="0" sz="900" u="none" cap="none" strike="noStrike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9" name="Google Shape;269;p13"/>
          <p:cNvCxnSpPr>
            <a:stCxn id="270" idx="2"/>
          </p:cNvCxnSpPr>
          <p:nvPr/>
        </p:nvCxnSpPr>
        <p:spPr>
          <a:xfrm>
            <a:off x="5183576" y="5240350"/>
            <a:ext cx="36600" cy="4833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71" name="Google Shape;271;p13"/>
          <p:cNvCxnSpPr>
            <a:stCxn id="268" idx="2"/>
          </p:cNvCxnSpPr>
          <p:nvPr/>
        </p:nvCxnSpPr>
        <p:spPr>
          <a:xfrm>
            <a:off x="5432750" y="7992225"/>
            <a:ext cx="16200" cy="6753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272" name="Google Shape;272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990003" y="8811426"/>
            <a:ext cx="472564" cy="31161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3"/>
          <p:cNvSpPr/>
          <p:nvPr/>
        </p:nvSpPr>
        <p:spPr>
          <a:xfrm>
            <a:off x="3619731" y="8169317"/>
            <a:ext cx="1237800" cy="1304700"/>
          </a:xfrm>
          <a:prstGeom prst="ellipse">
            <a:avLst/>
          </a:prstGeom>
          <a:solidFill>
            <a:srgbClr val="7030A0"/>
          </a:solidFill>
          <a:ln cap="flat" cmpd="sng" w="9525">
            <a:solidFill>
              <a:srgbClr val="943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3709150" y="8280825"/>
            <a:ext cx="1080000" cy="1102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030836" y="8869418"/>
            <a:ext cx="479747" cy="38670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3"/>
          <p:cNvSpPr txBox="1"/>
          <p:nvPr/>
        </p:nvSpPr>
        <p:spPr>
          <a:xfrm>
            <a:off x="3721154" y="8311386"/>
            <a:ext cx="99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Chocolate Brownies Practical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3369434" y="7026039"/>
            <a:ext cx="1439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Skills and Techniques: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Brownies practical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Melting chocolate, whisking, folding, baking</a:t>
            </a:r>
            <a:endParaRPr b="1" i="0" sz="10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8" name="Google Shape;278;p13"/>
          <p:cNvCxnSpPr/>
          <p:nvPr/>
        </p:nvCxnSpPr>
        <p:spPr>
          <a:xfrm flipH="1" rot="10800000">
            <a:off x="3555354" y="9294125"/>
            <a:ext cx="296700" cy="4248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279" name="Google Shape;279;p1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862527" y="9586198"/>
            <a:ext cx="387375" cy="44671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3"/>
          <p:cNvSpPr txBox="1"/>
          <p:nvPr/>
        </p:nvSpPr>
        <p:spPr>
          <a:xfrm>
            <a:off x="2696229" y="9643900"/>
            <a:ext cx="126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Star chef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practical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rot="1143789">
            <a:off x="4606580" y="7929478"/>
            <a:ext cx="328694" cy="3373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13"/>
          <p:cNvCxnSpPr/>
          <p:nvPr/>
        </p:nvCxnSpPr>
        <p:spPr>
          <a:xfrm flipH="1">
            <a:off x="4360075" y="7840838"/>
            <a:ext cx="6000" cy="4698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83" name="Google Shape;283;p13"/>
          <p:cNvSpPr/>
          <p:nvPr/>
        </p:nvSpPr>
        <p:spPr>
          <a:xfrm>
            <a:off x="557225" y="13592175"/>
            <a:ext cx="861300" cy="42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3"/>
          <p:cNvSpPr/>
          <p:nvPr/>
        </p:nvSpPr>
        <p:spPr>
          <a:xfrm rot="-3035385">
            <a:off x="1025657" y="8689756"/>
            <a:ext cx="890735" cy="42638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3"/>
          <p:cNvSpPr txBox="1"/>
          <p:nvPr/>
        </p:nvSpPr>
        <p:spPr>
          <a:xfrm>
            <a:off x="6615088" y="4004783"/>
            <a:ext cx="136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Brief: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design a cupcake suitable for Afternoon Tea?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isspng-gold-medal-silver-medal-bronze-award-golden-rÄ°bbon-5ac7f593560199.1596295615230539713523.png" id="286" name="Google Shape;28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96030">
            <a:off x="1558882" y="8566093"/>
            <a:ext cx="692590" cy="69259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3"/>
          <p:cNvSpPr txBox="1"/>
          <p:nvPr/>
        </p:nvSpPr>
        <p:spPr>
          <a:xfrm rot="796821">
            <a:off x="1619051" y="8668848"/>
            <a:ext cx="617719" cy="338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Chef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awards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3"/>
          <p:cNvSpPr/>
          <p:nvPr/>
        </p:nvSpPr>
        <p:spPr>
          <a:xfrm>
            <a:off x="380372" y="7284040"/>
            <a:ext cx="1215000" cy="1305000"/>
          </a:xfrm>
          <a:prstGeom prst="ellipse">
            <a:avLst/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502021" y="7368773"/>
            <a:ext cx="971700" cy="1070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3"/>
          <p:cNvSpPr txBox="1"/>
          <p:nvPr/>
        </p:nvSpPr>
        <p:spPr>
          <a:xfrm>
            <a:off x="491825" y="7466100"/>
            <a:ext cx="992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Afternoon Tea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afternoon tea and what foods could be included?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plan a suitable afternoon tea?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05760" y="8573115"/>
            <a:ext cx="573881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805349" y="9219324"/>
            <a:ext cx="375000" cy="52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47324" y="4099481"/>
            <a:ext cx="811850" cy="70434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3"/>
          <p:cNvSpPr txBox="1"/>
          <p:nvPr/>
        </p:nvSpPr>
        <p:spPr>
          <a:xfrm>
            <a:off x="1496525" y="7254825"/>
            <a:ext cx="130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did afternoon teas first start?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295;p13"/>
          <p:cNvCxnSpPr/>
          <p:nvPr/>
        </p:nvCxnSpPr>
        <p:spPr>
          <a:xfrm rot="10800000">
            <a:off x="1124050" y="7206263"/>
            <a:ext cx="517800" cy="1302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96" name="Google Shape;296;p13"/>
          <p:cNvSpPr txBox="1"/>
          <p:nvPr/>
        </p:nvSpPr>
        <p:spPr>
          <a:xfrm>
            <a:off x="131275" y="5899848"/>
            <a:ext cx="97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started afternoon tea?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7" name="Google Shape;297;p13"/>
          <p:cNvCxnSpPr/>
          <p:nvPr/>
        </p:nvCxnSpPr>
        <p:spPr>
          <a:xfrm>
            <a:off x="499113" y="6430773"/>
            <a:ext cx="396000" cy="4716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98" name="Google Shape;298;p13"/>
          <p:cNvCxnSpPr/>
          <p:nvPr/>
        </p:nvCxnSpPr>
        <p:spPr>
          <a:xfrm rot="10800000">
            <a:off x="4085136" y="6044125"/>
            <a:ext cx="121200" cy="3012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99" name="Google Shape;299;p13"/>
          <p:cNvSpPr txBox="1"/>
          <p:nvPr/>
        </p:nvSpPr>
        <p:spPr>
          <a:xfrm>
            <a:off x="3785004" y="6342100"/>
            <a:ext cx="123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savoury foods are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0" name="Google Shape;300;p13"/>
          <p:cNvCxnSpPr/>
          <p:nvPr/>
        </p:nvCxnSpPr>
        <p:spPr>
          <a:xfrm>
            <a:off x="1237625" y="5561900"/>
            <a:ext cx="466800" cy="5145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301" name="Google Shape;301;p13"/>
          <p:cNvSpPr txBox="1"/>
          <p:nvPr/>
        </p:nvSpPr>
        <p:spPr>
          <a:xfrm>
            <a:off x="240558" y="4858113"/>
            <a:ext cx="1305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British monarch had a cake named after them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4563954" y="9434800"/>
            <a:ext cx="108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Science: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coagulation?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" name="Google Shape;303;p13"/>
          <p:cNvCxnSpPr/>
          <p:nvPr/>
        </p:nvCxnSpPr>
        <p:spPr>
          <a:xfrm flipH="1" rot="10800000">
            <a:off x="5257800" y="8901750"/>
            <a:ext cx="620100" cy="566100"/>
          </a:xfrm>
          <a:prstGeom prst="straightConnector1">
            <a:avLst/>
          </a:prstGeom>
          <a:noFill/>
          <a:ln cap="flat" cmpd="sng" w="38100">
            <a:solidFill>
              <a:srgbClr val="FFFC0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304" name="Google Shape;304;p13"/>
          <p:cNvCxnSpPr>
            <a:stCxn id="305" idx="2"/>
          </p:cNvCxnSpPr>
          <p:nvPr/>
        </p:nvCxnSpPr>
        <p:spPr>
          <a:xfrm flipH="1">
            <a:off x="4042610" y="5203109"/>
            <a:ext cx="61800" cy="5517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305" name="Google Shape;305;p13"/>
          <p:cNvSpPr txBox="1"/>
          <p:nvPr/>
        </p:nvSpPr>
        <p:spPr>
          <a:xfrm>
            <a:off x="3676760" y="4649009"/>
            <a:ext cx="85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sweet foods are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3"/>
          <p:cNvPicPr preferRelativeResize="0"/>
          <p:nvPr/>
        </p:nvPicPr>
        <p:blipFill rotWithShape="1">
          <a:blip r:embed="rId34">
            <a:alphaModFix/>
          </a:blip>
          <a:srcRect b="14367" l="7244" r="6302" t="13289"/>
          <a:stretch/>
        </p:blipFill>
        <p:spPr>
          <a:xfrm>
            <a:off x="3906388" y="4334059"/>
            <a:ext cx="419600" cy="35109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3"/>
          <p:cNvSpPr txBox="1"/>
          <p:nvPr/>
        </p:nvSpPr>
        <p:spPr>
          <a:xfrm>
            <a:off x="4551476" y="4686250"/>
            <a:ext cx="126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Investigate: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elements make a good menu?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7295500" y="1589375"/>
            <a:ext cx="174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 and design skills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produce diagrams of cupcake ideas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13"/>
          <p:cNvCxnSpPr/>
          <p:nvPr/>
        </p:nvCxnSpPr>
        <p:spPr>
          <a:xfrm>
            <a:off x="7027150" y="2164000"/>
            <a:ext cx="1800" cy="4236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309" name="Google Shape;309;p13"/>
          <p:cNvSpPr txBox="1"/>
          <p:nvPr/>
        </p:nvSpPr>
        <p:spPr>
          <a:xfrm>
            <a:off x="6459718" y="1635567"/>
            <a:ext cx="109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correctly annotate designs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1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7535375" y="843354"/>
            <a:ext cx="1044000" cy="7169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13"/>
          <p:cNvCxnSpPr/>
          <p:nvPr/>
        </p:nvCxnSpPr>
        <p:spPr>
          <a:xfrm flipH="1">
            <a:off x="8053175" y="2300300"/>
            <a:ext cx="105000" cy="3906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312" name="Google Shape;312;p13"/>
          <p:cNvSpPr txBox="1"/>
          <p:nvPr/>
        </p:nvSpPr>
        <p:spPr>
          <a:xfrm>
            <a:off x="6459402" y="3335675"/>
            <a:ext cx="136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successful annotate design ideas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3" name="Google Shape;313;p13"/>
          <p:cNvCxnSpPr/>
          <p:nvPr/>
        </p:nvCxnSpPr>
        <p:spPr>
          <a:xfrm rot="10800000">
            <a:off x="7004975" y="2953575"/>
            <a:ext cx="4800" cy="3858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314" name="Google Shape;314;p13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8071825" y="3203893"/>
            <a:ext cx="1305300" cy="845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3"/>
          <p:cNvCxnSpPr/>
          <p:nvPr/>
        </p:nvCxnSpPr>
        <p:spPr>
          <a:xfrm>
            <a:off x="7887838" y="4366875"/>
            <a:ext cx="771000" cy="402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316" name="Google Shape;316;p13"/>
          <p:cNvSpPr txBox="1"/>
          <p:nvPr/>
        </p:nvSpPr>
        <p:spPr>
          <a:xfrm>
            <a:off x="4907563" y="6410613"/>
            <a:ext cx="170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Apply: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to produce a menu for Afternoon Tea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9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Assessed work</a:t>
            </a:r>
            <a:endParaRPr b="1" i="0" sz="900" u="none" cap="none" strike="noStrike">
              <a:solidFill>
                <a:srgbClr val="FF9900"/>
              </a:solidFill>
            </a:endParaRPr>
          </a:p>
        </p:txBody>
      </p:sp>
      <p:cxnSp>
        <p:nvCxnSpPr>
          <p:cNvPr id="317" name="Google Shape;317;p13"/>
          <p:cNvCxnSpPr/>
          <p:nvPr/>
        </p:nvCxnSpPr>
        <p:spPr>
          <a:xfrm rot="10800000">
            <a:off x="5408825" y="6103175"/>
            <a:ext cx="1800" cy="3759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318" name="Google Shape;318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634090" y="6025738"/>
            <a:ext cx="472564" cy="311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 rot="-5400000">
            <a:off x="8872637" y="10326614"/>
            <a:ext cx="858300" cy="4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5751825" y="4570271"/>
            <a:ext cx="536313" cy="75764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3"/>
          <p:cNvSpPr/>
          <p:nvPr/>
        </p:nvSpPr>
        <p:spPr>
          <a:xfrm rot="1174074">
            <a:off x="7780122" y="4668163"/>
            <a:ext cx="1237894" cy="1304791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3"/>
          <p:cNvSpPr/>
          <p:nvPr/>
        </p:nvSpPr>
        <p:spPr>
          <a:xfrm>
            <a:off x="7897551" y="4769459"/>
            <a:ext cx="1016100" cy="1102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3"/>
          <p:cNvSpPr txBox="1"/>
          <p:nvPr/>
        </p:nvSpPr>
        <p:spPr>
          <a:xfrm>
            <a:off x="7903021" y="4903480"/>
            <a:ext cx="99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Cheesecake Practical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1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174835" y="5426219"/>
            <a:ext cx="461525" cy="35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8671210" y="9422955"/>
            <a:ext cx="631183" cy="40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3"/>
          <p:cNvSpPr/>
          <p:nvPr/>
        </p:nvSpPr>
        <p:spPr>
          <a:xfrm rot="-833">
            <a:off x="1785847" y="5156510"/>
            <a:ext cx="1237800" cy="1304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1896643" y="5258001"/>
            <a:ext cx="1016100" cy="1102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5"/>
              <a:buFont typeface="Calibri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3"/>
          <p:cNvSpPr txBox="1"/>
          <p:nvPr/>
        </p:nvSpPr>
        <p:spPr>
          <a:xfrm>
            <a:off x="1824196" y="5389711"/>
            <a:ext cx="116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Savoury whirls Practical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1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207050" y="5784150"/>
            <a:ext cx="479750" cy="42543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3"/>
          <p:cNvSpPr txBox="1"/>
          <p:nvPr/>
        </p:nvSpPr>
        <p:spPr>
          <a:xfrm>
            <a:off x="1309183" y="4121539"/>
            <a:ext cx="1554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Skills and Techniques: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Savoury whirls practical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Calibri"/>
              <a:buNone/>
            </a:pPr>
            <a:r>
              <a:rPr b="1" i="0" lang="en-US" sz="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Shaping, knife skills, glazing &amp; sealing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13"/>
          <p:cNvCxnSpPr/>
          <p:nvPr/>
        </p:nvCxnSpPr>
        <p:spPr>
          <a:xfrm flipH="1">
            <a:off x="2450963" y="4708225"/>
            <a:ext cx="6000" cy="4698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332" name="Google Shape;332;p1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rot="-2389586">
            <a:off x="1537700" y="4909430"/>
            <a:ext cx="434761" cy="44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397627" y="5965948"/>
            <a:ext cx="387375" cy="446713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3"/>
          <p:cNvSpPr txBox="1"/>
          <p:nvPr/>
        </p:nvSpPr>
        <p:spPr>
          <a:xfrm>
            <a:off x="2638566" y="6515738"/>
            <a:ext cx="126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Star chef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practical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5" name="Google Shape;335;p13"/>
          <p:cNvCxnSpPr/>
          <p:nvPr/>
        </p:nvCxnSpPr>
        <p:spPr>
          <a:xfrm rot="10800000">
            <a:off x="2883625" y="6261013"/>
            <a:ext cx="466800" cy="2382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336" name="Google Shape;336;p13"/>
          <p:cNvCxnSpPr/>
          <p:nvPr/>
        </p:nvCxnSpPr>
        <p:spPr>
          <a:xfrm flipH="1">
            <a:off x="2656675" y="4994675"/>
            <a:ext cx="275100" cy="225300"/>
          </a:xfrm>
          <a:prstGeom prst="straightConnector1">
            <a:avLst/>
          </a:prstGeom>
          <a:noFill/>
          <a:ln cap="flat" cmpd="sng" w="38100">
            <a:solidFill>
              <a:srgbClr val="CCCCCC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337" name="Google Shape;337;p13"/>
          <p:cNvSpPr txBox="1"/>
          <p:nvPr/>
        </p:nvSpPr>
        <p:spPr>
          <a:xfrm>
            <a:off x="6560824" y="4748500"/>
            <a:ext cx="12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Star chef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practical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3"/>
          <p:cNvSpPr txBox="1"/>
          <p:nvPr/>
        </p:nvSpPr>
        <p:spPr>
          <a:xfrm>
            <a:off x="1422775" y="6794638"/>
            <a:ext cx="141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Science: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puff pastry rise?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3"/>
          <p:cNvSpPr txBox="1"/>
          <p:nvPr/>
        </p:nvSpPr>
        <p:spPr>
          <a:xfrm>
            <a:off x="3345950" y="3418500"/>
            <a:ext cx="121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Make: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mprovements to menu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3"/>
          <p:cNvSpPr txBox="1"/>
          <p:nvPr/>
        </p:nvSpPr>
        <p:spPr>
          <a:xfrm>
            <a:off x="2759950" y="4359563"/>
            <a:ext cx="992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Discussion: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convenience foods and their place in cooking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13"/>
          <p:cNvCxnSpPr/>
          <p:nvPr/>
        </p:nvCxnSpPr>
        <p:spPr>
          <a:xfrm rot="10800000">
            <a:off x="1498475" y="6441388"/>
            <a:ext cx="371700" cy="399900"/>
          </a:xfrm>
          <a:prstGeom prst="straightConnector1">
            <a:avLst/>
          </a:prstGeom>
          <a:noFill/>
          <a:ln cap="flat" cmpd="sng" w="38100">
            <a:solidFill>
              <a:srgbClr val="FFFC0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342" name="Google Shape;342;p13"/>
          <p:cNvSpPr txBox="1"/>
          <p:nvPr/>
        </p:nvSpPr>
        <p:spPr>
          <a:xfrm>
            <a:off x="6262375" y="6557988"/>
            <a:ext cx="1161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of dishes and decoration of food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3" name="Google Shape;343;p13"/>
          <p:cNvCxnSpPr/>
          <p:nvPr/>
        </p:nvCxnSpPr>
        <p:spPr>
          <a:xfrm flipH="1" rot="10800000">
            <a:off x="6848475" y="6038625"/>
            <a:ext cx="19200" cy="4860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344" name="Google Shape;344;p13"/>
          <p:cNvCxnSpPr/>
          <p:nvPr/>
        </p:nvCxnSpPr>
        <p:spPr>
          <a:xfrm>
            <a:off x="7597325" y="5096263"/>
            <a:ext cx="306000" cy="28680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345" name="Google Shape;345;p13"/>
          <p:cNvCxnSpPr/>
          <p:nvPr/>
        </p:nvCxnSpPr>
        <p:spPr>
          <a:xfrm flipH="1">
            <a:off x="4289600" y="1979400"/>
            <a:ext cx="600" cy="403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346" name="Google Shape;346;p13"/>
          <p:cNvSpPr txBox="1"/>
          <p:nvPr/>
        </p:nvSpPr>
        <p:spPr>
          <a:xfrm>
            <a:off x="3822651" y="1676400"/>
            <a:ext cx="934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Assessment: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menu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13"/>
          <p:cNvCxnSpPr/>
          <p:nvPr/>
        </p:nvCxnSpPr>
        <p:spPr>
          <a:xfrm rot="10800000">
            <a:off x="3829363" y="3107800"/>
            <a:ext cx="3600" cy="328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348" name="Google Shape;348;p13"/>
          <p:cNvSpPr/>
          <p:nvPr/>
        </p:nvSpPr>
        <p:spPr>
          <a:xfrm>
            <a:off x="7268669" y="6439954"/>
            <a:ext cx="963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making: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 to choose how to decorate their cheesecake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1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7209179" y="5830791"/>
            <a:ext cx="306000" cy="20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3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7380096" y="5480792"/>
            <a:ext cx="204300" cy="227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3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7625826" y="5756657"/>
            <a:ext cx="249000" cy="2401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p13"/>
          <p:cNvCxnSpPr/>
          <p:nvPr/>
        </p:nvCxnSpPr>
        <p:spPr>
          <a:xfrm rot="10800000">
            <a:off x="7380094" y="6228216"/>
            <a:ext cx="41400" cy="438300"/>
          </a:xfrm>
          <a:prstGeom prst="straightConnector1">
            <a:avLst/>
          </a:prstGeom>
          <a:noFill/>
          <a:ln cap="flat" cmpd="sng" w="38100">
            <a:solidFill>
              <a:srgbClr val="C9C9C9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353" name="Google Shape;353;p1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031375" y="5148692"/>
            <a:ext cx="296700" cy="34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rot="1510376">
            <a:off x="9133677" y="5061156"/>
            <a:ext cx="336197" cy="345062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3"/>
          <p:cNvSpPr txBox="1"/>
          <p:nvPr/>
        </p:nvSpPr>
        <p:spPr>
          <a:xfrm>
            <a:off x="8168727" y="6109801"/>
            <a:ext cx="146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1"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Demonstrate Skills and Techniques:</a:t>
            </a:r>
            <a:endParaRPr sz="1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Cheesecake practical</a:t>
            </a:r>
            <a:endParaRPr sz="1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Calibri"/>
              <a:buNone/>
            </a:pPr>
            <a:r>
              <a:rPr b="1" lang="en-US" sz="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Forming a base, whisking, folding, decorating</a:t>
            </a:r>
            <a:endParaRPr sz="1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Assessed practical</a:t>
            </a:r>
            <a:endParaRPr b="1" sz="9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6" name="Google Shape;356;p13"/>
          <p:cNvCxnSpPr>
            <a:endCxn id="322" idx="5"/>
          </p:cNvCxnSpPr>
          <p:nvPr/>
        </p:nvCxnSpPr>
        <p:spPr>
          <a:xfrm rot="10800000">
            <a:off x="8764847" y="5710246"/>
            <a:ext cx="426900" cy="414300"/>
          </a:xfrm>
          <a:prstGeom prst="straightConnector1">
            <a:avLst/>
          </a:prstGeom>
          <a:noFill/>
          <a:ln cap="flat" cmpd="sng" w="38100">
            <a:solidFill>
              <a:srgbClr val="9437FF"/>
            </a:solidFill>
            <a:prstDash val="solid"/>
            <a:miter lim="800000"/>
            <a:headEnd len="sm" w="sm" type="none"/>
            <a:tailEnd len="med" w="med" type="oval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