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Playfair Display"/>
      <p:regular r:id="rId25"/>
      <p:bold r:id="rId26"/>
      <p:italic r:id="rId27"/>
      <p:boldItalic r:id="rId28"/>
    </p:embeddedFon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genGpRdyr5ZGoN5r+p1i0KWWH4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layfairDisplay-bold.fntdata"/><Relationship Id="rId25" Type="http://schemas.openxmlformats.org/officeDocument/2006/relationships/font" Target="fonts/PlayfairDisplay-regular.fntdata"/><Relationship Id="rId28" Type="http://schemas.openxmlformats.org/officeDocument/2006/relationships/font" Target="fonts/PlayfairDisplay-boldItalic.fntdata"/><Relationship Id="rId27" Type="http://schemas.openxmlformats.org/officeDocument/2006/relationships/font" Target="fonts/PlayfairDisplay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82f024396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82f02439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282f024396_1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282f024396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82f024396_1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282f024396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82f024396_1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82f024396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82f024396_1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282f024396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282f024396_1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282f024396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282f024396_1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282f024396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82f024396_1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282f024396_1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82f024396_1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282f024396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82f024396_1_1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282f024396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82f024396_1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282f024396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282f024396_1_1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282f024396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82f024396_1_1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82f024396_1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82f024396_1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82f02439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82f024396_1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82f02439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282f024396_1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282f024396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282f024396_1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282f024396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82f024396_1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282f024396_1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82f024396_1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82f024396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282f024396_1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282f024396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7.png"/><Relationship Id="rId6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3282f024396_1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282f024396_1_70"/>
          <p:cNvSpPr txBox="1"/>
          <p:nvPr/>
        </p:nvSpPr>
        <p:spPr>
          <a:xfrm>
            <a:off x="456475" y="1857300"/>
            <a:ext cx="105282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</a:t>
            </a:r>
            <a:r>
              <a:rPr b="1" lang="en-GB" sz="3000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Compulsory Qualifications</a:t>
            </a:r>
            <a:endParaRPr sz="3000">
              <a:solidFill>
                <a:srgbClr val="CE1E45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Language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Literature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Mathematics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Combined Science (2 GCSEs)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RE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b="1"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Humanities: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choice of GCSE History or GCSE Geography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b="1"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Language: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choice of GCSE French, GCSE Urdu or GCSE Arabic</a:t>
            </a:r>
            <a:endParaRPr sz="2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3282f024396_1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3282f024396_1_77"/>
          <p:cNvSpPr txBox="1"/>
          <p:nvPr/>
        </p:nvSpPr>
        <p:spPr>
          <a:xfrm>
            <a:off x="412075" y="1387600"/>
            <a:ext cx="120066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</a:t>
            </a:r>
            <a:r>
              <a:rPr b="1" lang="en-GB" sz="3000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Optional Qualifications</a:t>
            </a:r>
            <a:endParaRPr sz="3000">
              <a:solidFill>
                <a:srgbClr val="CE1E4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 </a:t>
            </a:r>
            <a:r>
              <a:rPr lang="en-GB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choices from the following subjects: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Art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Arabic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Business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Computer Science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Drama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Design Technology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French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Health and Social Care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Vocational Award in Hospitality and Catering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CNAT Information Technology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Music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Physical Education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CNAT Sport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in Triple/Separate Sciences (Biology, Chemistry and Physics)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Sociology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Statistics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●"/>
            </a:pPr>
            <a:r>
              <a:rPr lang="en-GB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Urdu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282f024396_1_8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282f024396_1_8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g3282f024396_1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13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3282f024396_1_84"/>
          <p:cNvSpPr txBox="1"/>
          <p:nvPr/>
        </p:nvSpPr>
        <p:spPr>
          <a:xfrm>
            <a:off x="439700" y="1530550"/>
            <a:ext cx="105282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GB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</a:t>
            </a:r>
            <a:r>
              <a:rPr b="1" lang="en-GB" sz="3000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Optional Qualifications</a:t>
            </a:r>
            <a:endParaRPr sz="800">
              <a:solidFill>
                <a:srgbClr val="CE1E4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</a:t>
            </a:r>
            <a:r>
              <a:rPr b="0" i="0" lang="en-GB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choice from the following subjects:</a:t>
            </a:r>
            <a:endParaRPr b="0" i="0" sz="2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Art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Business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Computer Science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Drama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Design Technology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Health and Social Care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L1/2 </a:t>
            </a: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Vocational Award in Hospitality and Catering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Information Technology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 Music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Physical Education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CNAT Sport Studies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in Triple/Separate Sciences (Biology, Chemistry and Physics)</a:t>
            </a:r>
            <a:endParaRPr b="0" i="0" sz="19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lang="en-GB" sz="19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Sociology</a:t>
            </a:r>
            <a:endParaRPr sz="19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entury Gothic"/>
              <a:buChar char="●"/>
            </a:pPr>
            <a:r>
              <a:rPr b="0" i="0" lang="en-GB" sz="1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Statistics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3282f024396_1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3282f024396_1_91"/>
          <p:cNvSpPr txBox="1"/>
          <p:nvPr/>
        </p:nvSpPr>
        <p:spPr>
          <a:xfrm>
            <a:off x="449150" y="1431225"/>
            <a:ext cx="11438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GB" sz="2400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Setted subjects</a:t>
            </a:r>
            <a:endParaRPr b="1" sz="2400">
              <a:solidFill>
                <a:srgbClr val="CE1E4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Maths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●"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Core PE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other subjects are mixed ability to some extent.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Set information is not shared with pupils/parents, classes have subject related names to improve self esteem and ensure pupils have the right focus</a:t>
            </a:r>
            <a:endParaRPr b="0" i="0" sz="2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3282f024396_1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282f024396_1_98"/>
          <p:cNvSpPr txBox="1"/>
          <p:nvPr/>
        </p:nvSpPr>
        <p:spPr>
          <a:xfrm>
            <a:off x="372695" y="2951838"/>
            <a:ext cx="5313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Putting </a:t>
            </a: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child</a:t>
            </a: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best place for </a:t>
            </a:r>
            <a:r>
              <a:rPr b="1"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their</a:t>
            </a: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future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g3282f024396_1_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7950" y="1674525"/>
            <a:ext cx="6092052" cy="47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g3282f024396_1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3282f024396_1_106"/>
          <p:cNvSpPr txBox="1"/>
          <p:nvPr/>
        </p:nvSpPr>
        <p:spPr>
          <a:xfrm>
            <a:off x="484325" y="1485950"/>
            <a:ext cx="105282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Grades are usually more important than subjects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which subjects will yo</a:t>
            </a: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 child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work hardest and perform the best?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 results from </a:t>
            </a:r>
            <a:r>
              <a:rPr b="1" i="0" lang="en-GB" sz="2500" u="none" cap="none" strike="noStrike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ENJOYMENT</a:t>
            </a:r>
            <a:endParaRPr b="1" i="0" sz="2500" u="none" cap="none" strike="noStrike">
              <a:solidFill>
                <a:srgbClr val="CE1E4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Future study plans and career options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thoroughly (</a:t>
            </a: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weeks)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2" name="Google Shape;182;g3282f024396_1_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7700" y="3281875"/>
            <a:ext cx="4246902" cy="283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3282f024396_1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282f024396_1_113"/>
          <p:cNvSpPr txBox="1"/>
          <p:nvPr/>
        </p:nvSpPr>
        <p:spPr>
          <a:xfrm>
            <a:off x="407700" y="1715575"/>
            <a:ext cx="10528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a subject because of somebody else’s reasons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Pick a subject because your child likes the teacher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●"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assumptions without proper research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9" name="Google Shape;189;g3282f024396_1_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1674" y="3341725"/>
            <a:ext cx="4372623" cy="291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3282f024396_1_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3282f024396_1_120"/>
          <p:cNvSpPr txBox="1"/>
          <p:nvPr/>
        </p:nvSpPr>
        <p:spPr>
          <a:xfrm>
            <a:off x="292665" y="1343450"/>
            <a:ext cx="1142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options process must be followed correctly by all pupils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g3282f024396_1_120"/>
          <p:cNvSpPr txBox="1"/>
          <p:nvPr/>
        </p:nvSpPr>
        <p:spPr>
          <a:xfrm>
            <a:off x="292675" y="1866650"/>
            <a:ext cx="10876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booklet launched on Google Classroom and Pleckgate website Monday 27th January 2025</a:t>
            </a:r>
            <a:endParaRPr sz="1900"/>
          </a:p>
        </p:txBody>
      </p:sp>
      <p:pic>
        <p:nvPicPr>
          <p:cNvPr id="197" name="Google Shape;197;g3282f024396_1_120"/>
          <p:cNvPicPr preferRelativeResize="0"/>
          <p:nvPr/>
        </p:nvPicPr>
        <p:blipFill rotWithShape="1">
          <a:blip r:embed="rId5">
            <a:alphaModFix/>
          </a:blip>
          <a:srcRect b="-19507" l="-40572" r="-40554" t="-61619"/>
          <a:stretch/>
        </p:blipFill>
        <p:spPr>
          <a:xfrm>
            <a:off x="7444900" y="1409213"/>
            <a:ext cx="3724275" cy="53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3282f024396_1_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1107" y="2913350"/>
            <a:ext cx="6343117" cy="383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3282f024396_1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9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282f024396_1_126"/>
          <p:cNvSpPr txBox="1"/>
          <p:nvPr/>
        </p:nvSpPr>
        <p:spPr>
          <a:xfrm>
            <a:off x="433225" y="1399850"/>
            <a:ext cx="114285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choices will only be accepted on the Google form before </a:t>
            </a:r>
            <a:r>
              <a:rPr b="1"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13th</a:t>
            </a:r>
            <a:r>
              <a:rPr b="1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February 2025</a:t>
            </a:r>
            <a:endParaRPr b="1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Reserve choices must be stated when requested - these might be what are allocated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</a:t>
            </a:r>
            <a:r>
              <a:rPr b="1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guarantees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an option choice will be offered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Ask for advice </a:t>
            </a: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experts and listen carefully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 should be directed to </a:t>
            </a:r>
            <a:r>
              <a:rPr b="1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b="1"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iss Hartley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b="1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Mr McKenzie</a:t>
            </a:r>
            <a:endParaRPr b="1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Opportunity for parents to attend one to one meetings with members of the Senior Leadership Team if they wish to discuss their child’s curriculum or the </a:t>
            </a: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</a:t>
            </a: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process further on </a:t>
            </a:r>
            <a:r>
              <a:rPr b="1"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27th February 2025</a:t>
            </a:r>
            <a:endParaRPr b="1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3282f024396_1_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3282f024396_1_133"/>
          <p:cNvSpPr txBox="1"/>
          <p:nvPr/>
        </p:nvSpPr>
        <p:spPr>
          <a:xfrm>
            <a:off x="441725" y="1498763"/>
            <a:ext cx="59628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Emailed to pupils school email address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Should not be submitted until your child is absolutely certain (they will not be able to change their mind)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Must be completed in the presence of parent/carer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Contains important instructions, if the form is completed incorrectly we will make the decisions on their behalf</a:t>
            </a:r>
            <a:endParaRPr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g3282f024396_1_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3401" y="1454350"/>
            <a:ext cx="4910701" cy="44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3282f024396_1_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3282f024396_1_150"/>
          <p:cNvSpPr txBox="1"/>
          <p:nvPr/>
        </p:nvSpPr>
        <p:spPr>
          <a:xfrm>
            <a:off x="634325" y="1962850"/>
            <a:ext cx="269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CE1E4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Phase 1</a:t>
            </a:r>
            <a:endParaRPr>
              <a:solidFill>
                <a:srgbClr val="CE1E45"/>
              </a:solidFill>
            </a:endParaRPr>
          </a:p>
        </p:txBody>
      </p:sp>
      <p:sp>
        <p:nvSpPr>
          <p:cNvPr id="90" name="Google Shape;90;g3282f024396_1_150"/>
          <p:cNvSpPr txBox="1"/>
          <p:nvPr/>
        </p:nvSpPr>
        <p:spPr>
          <a:xfrm>
            <a:off x="634325" y="3985525"/>
            <a:ext cx="300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2926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about the process</a:t>
            </a:r>
            <a:endParaRPr>
              <a:solidFill>
                <a:srgbClr val="292659"/>
              </a:solidFill>
            </a:endParaRPr>
          </a:p>
        </p:txBody>
      </p:sp>
      <p:sp>
        <p:nvSpPr>
          <p:cNvPr id="91" name="Google Shape;91;g3282f024396_1_150"/>
          <p:cNvSpPr txBox="1"/>
          <p:nvPr/>
        </p:nvSpPr>
        <p:spPr>
          <a:xfrm>
            <a:off x="3922475" y="1962850"/>
            <a:ext cx="269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CE1E4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Phase 2</a:t>
            </a:r>
            <a:endParaRPr>
              <a:solidFill>
                <a:srgbClr val="CE1E45"/>
              </a:solidFill>
            </a:endParaRPr>
          </a:p>
        </p:txBody>
      </p:sp>
      <p:sp>
        <p:nvSpPr>
          <p:cNvPr id="92" name="Google Shape;92;g3282f024396_1_150"/>
          <p:cNvSpPr txBox="1"/>
          <p:nvPr/>
        </p:nvSpPr>
        <p:spPr>
          <a:xfrm>
            <a:off x="7258525" y="1962850"/>
            <a:ext cx="269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CE1E4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Phase 3</a:t>
            </a:r>
            <a:endParaRPr>
              <a:solidFill>
                <a:srgbClr val="CE1E45"/>
              </a:solidFill>
            </a:endParaRPr>
          </a:p>
        </p:txBody>
      </p:sp>
      <p:sp>
        <p:nvSpPr>
          <p:cNvPr id="93" name="Google Shape;93;g3282f024396_1_150"/>
          <p:cNvSpPr txBox="1"/>
          <p:nvPr/>
        </p:nvSpPr>
        <p:spPr>
          <a:xfrm>
            <a:off x="3922475" y="3985525"/>
            <a:ext cx="3000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2926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and Guidance</a:t>
            </a:r>
            <a:endParaRPr>
              <a:solidFill>
                <a:srgbClr val="292659"/>
              </a:solidFill>
            </a:endParaRPr>
          </a:p>
        </p:txBody>
      </p:sp>
      <p:sp>
        <p:nvSpPr>
          <p:cNvPr id="94" name="Google Shape;94;g3282f024396_1_150"/>
          <p:cNvSpPr txBox="1"/>
          <p:nvPr/>
        </p:nvSpPr>
        <p:spPr>
          <a:xfrm>
            <a:off x="7210625" y="3985525"/>
            <a:ext cx="30000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2926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Decision Making</a:t>
            </a:r>
            <a:endParaRPr>
              <a:solidFill>
                <a:srgbClr val="292659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82f024396_1_1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282f024396_1_13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g3282f024396_1_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3282f024396_1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282f024396_1_15"/>
          <p:cNvSpPr txBox="1"/>
          <p:nvPr/>
        </p:nvSpPr>
        <p:spPr>
          <a:xfrm>
            <a:off x="330000" y="1877875"/>
            <a:ext cx="115320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Details of Process and Decisions to be made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information for pupils 2</a:t>
            </a: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3rd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January 202</a:t>
            </a: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briefing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Blackburn College Futures talks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presentations by subject leaders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Parent Briefing 2</a:t>
            </a:r>
            <a:r>
              <a:rPr b="1" lang="en-GB" sz="2800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3rd</a:t>
            </a:r>
            <a:r>
              <a:rPr b="1" i="0" lang="en-GB" sz="2800" u="none" cap="none" strike="noStrike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January 202</a:t>
            </a:r>
            <a:r>
              <a:rPr b="1" lang="en-GB" sz="2800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i="0" lang="en-GB" sz="2800" u="none" cap="none" strike="noStrike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5.00pm</a:t>
            </a:r>
            <a:endParaRPr b="1" i="0" sz="2800" u="none" cap="none" strike="noStrike">
              <a:solidFill>
                <a:srgbClr val="CE1E4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82f024396_1_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3282f024396_1_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g3282f024396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282f024396_1_27"/>
          <p:cNvSpPr txBox="1"/>
          <p:nvPr/>
        </p:nvSpPr>
        <p:spPr>
          <a:xfrm>
            <a:off x="421726" y="1497288"/>
            <a:ext cx="10528200" cy="3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Research, Evidence and Consideration</a:t>
            </a:r>
            <a:endParaRPr b="1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 booklet launched on Google Classroom and Pleckgate website Monday 2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 January 202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9 Reports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uploaded to EduLink wc 2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 January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Tutor group time spent researching </a:t>
            </a:r>
            <a:r>
              <a:rPr b="1"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options choices</a:t>
            </a:r>
            <a:endParaRPr b="1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 9 Parents’ Evening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Tuesday 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4th </a:t>
            </a:r>
            <a:r>
              <a:rPr b="0" i="0" lang="en-GB" sz="23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February 202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endParaRPr b="0" i="0" sz="23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CE1E4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g3282f024396_1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3282f024396_1_34"/>
          <p:cNvSpPr txBox="1"/>
          <p:nvPr/>
        </p:nvSpPr>
        <p:spPr>
          <a:xfrm>
            <a:off x="464025" y="1523025"/>
            <a:ext cx="48153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Delivered in Year 10 and 11 to give a broad, general knowledge across a range of subjects.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g3282f024396_1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6700" y="1523025"/>
            <a:ext cx="5557402" cy="31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82f024396_1_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282f024396_1_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g3282f024396_1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282f024396_1_41"/>
          <p:cNvSpPr txBox="1"/>
          <p:nvPr/>
        </p:nvSpPr>
        <p:spPr>
          <a:xfrm>
            <a:off x="269300" y="1632900"/>
            <a:ext cx="11814000" cy="27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GCSEs, BTECs, CNATs and Vocational Awards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GCSEs - Grade 9-1, grade 5 is a ‘strong pass’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BTECs/CNATs/Voc Awards - Grades L2D*, L2D, L2M, L2P, L1D, L1M, L1P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2 pass or grade 4 needed to access Level 3 qualifications (A Levels, apprenticeships, BTEC L3) at college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Level 3 qualifications required to progress to Level 4 (Higher Education, University)</a:t>
            </a:r>
            <a:endParaRPr b="0" i="0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282f024396_1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282f024396_1_48"/>
          <p:cNvSpPr txBox="1"/>
          <p:nvPr/>
        </p:nvSpPr>
        <p:spPr>
          <a:xfrm>
            <a:off x="446700" y="1668550"/>
            <a:ext cx="112986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EBACC is a suite of qualifications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Colleges, sixth forms, universities and employers use as</a:t>
            </a:r>
            <a:r>
              <a:rPr lang="en-GB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criteria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Indication of a broad and balanced range of knowledge and skills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Qualifications in English, mathematics, science a humanities subject and a modern foreign language at grade 5 or above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3282f024396_1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282f024396_1_55"/>
          <p:cNvSpPr txBox="1"/>
          <p:nvPr/>
        </p:nvSpPr>
        <p:spPr>
          <a:xfrm>
            <a:off x="496700" y="1631600"/>
            <a:ext cx="10528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1" i="0" lang="en-GB" sz="2500" u="none" cap="none" strike="noStrike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PSHE </a:t>
            </a:r>
            <a:r>
              <a:rPr b="0" i="0" lang="en-GB" sz="2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Personal, social and health education</a:t>
            </a:r>
            <a:endParaRPr b="0" i="0" sz="2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entury Gothic"/>
              <a:buChar char="●"/>
            </a:pPr>
            <a:r>
              <a:rPr b="1" i="0" lang="en-GB" sz="2500" u="none" cap="none" strike="noStrike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Core PE</a:t>
            </a:r>
            <a:endParaRPr b="0" i="0" sz="2800" u="none" cap="none" strike="noStrike">
              <a:solidFill>
                <a:srgbClr val="CE1E4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g3282f024396_1_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0702" y="2575724"/>
            <a:ext cx="5198648" cy="346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3282f024396_1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3282f024396_1_62"/>
          <p:cNvSpPr txBox="1"/>
          <p:nvPr/>
        </p:nvSpPr>
        <p:spPr>
          <a:xfrm>
            <a:off x="463075" y="1951550"/>
            <a:ext cx="107169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Curriculum - </a:t>
            </a:r>
            <a:r>
              <a:rPr b="1" lang="en-GB" sz="3000">
                <a:solidFill>
                  <a:srgbClr val="CE1E4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Compulsory Qualifications</a:t>
            </a:r>
            <a:endParaRPr sz="3000">
              <a:solidFill>
                <a:srgbClr val="CE1E45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Language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English Literature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Mathematics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Combined Science (2 GCSEs)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GCSE RE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entury Gothic"/>
              <a:buChar char="●"/>
            </a:pPr>
            <a:r>
              <a:rPr b="1"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Humanities:</a:t>
            </a:r>
            <a:r>
              <a:rPr lang="en-GB" sz="2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choice of GCSE History or GCSE Geography</a:t>
            </a:r>
            <a:endParaRPr sz="2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2023-08-17T14:25:15Z</dcterms:created>
  <dc:creator>Zehra Faruki</dc:creator>
</cp:coreProperties>
</file>