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6858000" cx="12192000"/>
  <p:notesSz cx="6858000" cy="9144000"/>
  <p:embeddedFontLs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hg4WJQUbvC/EJXEFYF2SqSn/A7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7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20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9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1836fdf5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2b1836fdf5a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6b04834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d6b04834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1836fdf5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2b1836fdf5a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1836fdf5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2b1836fdf5a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6b04834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g3d6b04834d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1836fdf5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2b1836fdf5a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1836fdf5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2b1836fdf5a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1836fdf5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2b1836fdf5a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1836fdf5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2b1836fdf5a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1836fdf5a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2b1836fdf5a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10689d9d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2b10689d9d4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1836fdf5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2b1836fdf5a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6262a2ae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3d6262a2aec_0_109:notes"/>
          <p:cNvSpPr/>
          <p:nvPr>
            <p:ph idx="2" type="sldImg"/>
          </p:nvPr>
        </p:nvSpPr>
        <p:spPr>
          <a:xfrm>
            <a:off x="2143125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d6262a2a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3d6262a2ae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6262a2a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3d6262a2ae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6262a2a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3d6262a2ae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6262a2ae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g3d6262a2aec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6262a2ae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3d6262a2aec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d6262a2a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g3d6262a2aec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d6262a2ae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3d6262a2aec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6262a2ae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3d6262a2aec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6262a2ae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3d6262a2aec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1836fdf5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2b1836fdf5a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d6262a2ae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3d6262a2aec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d6262a2ae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g3d6262a2aec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d6262a2ae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g3d6262a2aec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6262a2ae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g3d6262a2aec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6262a2ae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g3d6262a2aec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d6262a2ae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g3d6262a2aec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6262a2ae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g3d6262a2aec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d6262a2ae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8" name="Google Shape;358;g3d6262a2aec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d6262a2ae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3d6262a2aec_0_106:notes"/>
          <p:cNvSpPr/>
          <p:nvPr>
            <p:ph idx="2" type="sldImg"/>
          </p:nvPr>
        </p:nvSpPr>
        <p:spPr>
          <a:xfrm>
            <a:off x="2143125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1836fdf5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2b1836fdf5a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1836fdf5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2b1836fdf5a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1836fdf5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b1836fdf5a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1836fdf5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2b1836fdf5a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1836fdf5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2b1836fdf5a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1836fdf5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2b1836fdf5a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b2b33ac0d0_0_105"/>
          <p:cNvSpPr txBox="1"/>
          <p:nvPr>
            <p:ph type="ctrTitle"/>
          </p:nvPr>
        </p:nvSpPr>
        <p:spPr>
          <a:xfrm>
            <a:off x="3564992" y="0"/>
            <a:ext cx="77127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>
  <p:cSld name="OBJECT_1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b2b33ac0d0_0_107"/>
          <p:cNvSpPr/>
          <p:nvPr/>
        </p:nvSpPr>
        <p:spPr>
          <a:xfrm>
            <a:off x="0" y="6044441"/>
            <a:ext cx="6038374" cy="813911"/>
          </a:xfrm>
          <a:custGeom>
            <a:rect b="b" l="l" r="r" t="t"/>
            <a:pathLst>
              <a:path extrusionOk="0" h="1085215" w="8051165">
                <a:moveTo>
                  <a:pt x="0" y="0"/>
                </a:moveTo>
                <a:lnTo>
                  <a:pt x="0" y="1084745"/>
                </a:lnTo>
                <a:lnTo>
                  <a:pt x="8050593" y="1084745"/>
                </a:lnTo>
                <a:lnTo>
                  <a:pt x="0" y="0"/>
                </a:lnTo>
                <a:close/>
              </a:path>
            </a:pathLst>
          </a:custGeom>
          <a:solidFill>
            <a:srgbClr val="CE05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2b2b33ac0d0_0_107"/>
          <p:cNvSpPr/>
          <p:nvPr/>
        </p:nvSpPr>
        <p:spPr>
          <a:xfrm>
            <a:off x="0" y="5981700"/>
            <a:ext cx="12192000" cy="876300"/>
          </a:xfrm>
          <a:custGeom>
            <a:rect b="b" l="l" r="r" t="t"/>
            <a:pathLst>
              <a:path extrusionOk="0" h="1168400" w="16256000">
                <a:moveTo>
                  <a:pt x="16256000" y="0"/>
                </a:moveTo>
                <a:lnTo>
                  <a:pt x="0" y="1168400"/>
                </a:lnTo>
                <a:lnTo>
                  <a:pt x="16256000" y="1168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E33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g2b2b33ac0d0_0_107"/>
          <p:cNvSpPr/>
          <p:nvPr/>
        </p:nvSpPr>
        <p:spPr>
          <a:xfrm>
            <a:off x="3919698" y="6572254"/>
            <a:ext cx="22859" cy="2857"/>
          </a:xfrm>
          <a:custGeom>
            <a:rect b="b" l="l" r="r" t="t"/>
            <a:pathLst>
              <a:path extrusionOk="0" h="3809" w="30479">
                <a:moveTo>
                  <a:pt x="6134" y="0"/>
                </a:moveTo>
                <a:lnTo>
                  <a:pt x="0" y="444"/>
                </a:lnTo>
                <a:lnTo>
                  <a:pt x="23787" y="3644"/>
                </a:lnTo>
                <a:lnTo>
                  <a:pt x="29895" y="3213"/>
                </a:lnTo>
                <a:lnTo>
                  <a:pt x="6134" y="0"/>
                </a:lnTo>
                <a:close/>
              </a:path>
            </a:pathLst>
          </a:custGeom>
          <a:solidFill>
            <a:srgbClr val="DA44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g2b2b33ac0d0_0_107"/>
          <p:cNvSpPr/>
          <p:nvPr/>
        </p:nvSpPr>
        <p:spPr>
          <a:xfrm>
            <a:off x="0" y="6572583"/>
            <a:ext cx="3937635" cy="285750"/>
          </a:xfrm>
          <a:custGeom>
            <a:rect b="b" l="l" r="r" t="t"/>
            <a:pathLst>
              <a:path extrusionOk="0" h="381000" w="5250180">
                <a:moveTo>
                  <a:pt x="5226265" y="0"/>
                </a:moveTo>
                <a:lnTo>
                  <a:pt x="0" y="380555"/>
                </a:lnTo>
                <a:lnTo>
                  <a:pt x="5250053" y="3200"/>
                </a:lnTo>
                <a:lnTo>
                  <a:pt x="5226265" y="0"/>
                </a:lnTo>
                <a:close/>
              </a:path>
            </a:pathLst>
          </a:custGeom>
          <a:solidFill>
            <a:srgbClr val="CE05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2b2b33ac0d0_0_107"/>
          <p:cNvSpPr/>
          <p:nvPr/>
        </p:nvSpPr>
        <p:spPr>
          <a:xfrm>
            <a:off x="-1" y="6574663"/>
            <a:ext cx="6038374" cy="283369"/>
          </a:xfrm>
          <a:custGeom>
            <a:rect b="b" l="l" r="r" t="t"/>
            <a:pathLst>
              <a:path extrusionOk="0" h="377825" w="8051165">
                <a:moveTo>
                  <a:pt x="5256174" y="0"/>
                </a:moveTo>
                <a:lnTo>
                  <a:pt x="0" y="377786"/>
                </a:lnTo>
                <a:lnTo>
                  <a:pt x="8050593" y="377786"/>
                </a:lnTo>
                <a:lnTo>
                  <a:pt x="5256174" y="0"/>
                </a:lnTo>
                <a:close/>
              </a:path>
            </a:pathLst>
          </a:custGeom>
          <a:solidFill>
            <a:srgbClr val="A2114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g2b2b33ac0d0_0_107"/>
          <p:cNvSpPr/>
          <p:nvPr/>
        </p:nvSpPr>
        <p:spPr>
          <a:xfrm>
            <a:off x="1234050" y="572938"/>
            <a:ext cx="2202000" cy="554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g2b2b33ac0d0_0_107"/>
          <p:cNvSpPr/>
          <p:nvPr/>
        </p:nvSpPr>
        <p:spPr>
          <a:xfrm>
            <a:off x="476248" y="476251"/>
            <a:ext cx="579300" cy="75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2b33ac0d0_0_107"/>
          <p:cNvSpPr/>
          <p:nvPr/>
        </p:nvSpPr>
        <p:spPr>
          <a:xfrm>
            <a:off x="9464699" y="6401451"/>
            <a:ext cx="210026" cy="96203"/>
          </a:xfrm>
          <a:custGeom>
            <a:rect b="b" l="l" r="r" t="t"/>
            <a:pathLst>
              <a:path extrusionOk="0" h="128270" w="280034">
                <a:moveTo>
                  <a:pt x="279806" y="0"/>
                </a:moveTo>
                <a:lnTo>
                  <a:pt x="0" y="124790"/>
                </a:lnTo>
                <a:lnTo>
                  <a:pt x="76187" y="128104"/>
                </a:lnTo>
                <a:lnTo>
                  <a:pt x="2798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b2b33ac0d0_0_107"/>
          <p:cNvSpPr/>
          <p:nvPr/>
        </p:nvSpPr>
        <p:spPr>
          <a:xfrm>
            <a:off x="9464697" y="6495036"/>
            <a:ext cx="230505" cy="134778"/>
          </a:xfrm>
          <a:custGeom>
            <a:rect b="b" l="l" r="r" t="t"/>
            <a:pathLst>
              <a:path extrusionOk="0" h="179704" w="307340">
                <a:moveTo>
                  <a:pt x="0" y="0"/>
                </a:moveTo>
                <a:lnTo>
                  <a:pt x="307009" y="179311"/>
                </a:lnTo>
                <a:lnTo>
                  <a:pt x="76187" y="3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g2b2b33ac0d0_0_107"/>
          <p:cNvSpPr/>
          <p:nvPr/>
        </p:nvSpPr>
        <p:spPr>
          <a:xfrm>
            <a:off x="9583745" y="6528479"/>
            <a:ext cx="186213" cy="135255"/>
          </a:xfrm>
          <a:custGeom>
            <a:rect b="b" l="l" r="r" t="t"/>
            <a:pathLst>
              <a:path extrusionOk="0" h="180340" w="248284">
                <a:moveTo>
                  <a:pt x="0" y="0"/>
                </a:moveTo>
                <a:lnTo>
                  <a:pt x="247967" y="179920"/>
                </a:lnTo>
                <a:lnTo>
                  <a:pt x="212750" y="1122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g2b2b33ac0d0_0_107"/>
          <p:cNvSpPr/>
          <p:nvPr/>
        </p:nvSpPr>
        <p:spPr>
          <a:xfrm>
            <a:off x="9743312" y="6396783"/>
            <a:ext cx="28099" cy="266700"/>
          </a:xfrm>
          <a:custGeom>
            <a:rect b="b" l="l" r="r" t="t"/>
            <a:pathLst>
              <a:path extrusionOk="0" h="355600" w="37465">
                <a:moveTo>
                  <a:pt x="36995" y="0"/>
                </a:moveTo>
                <a:lnTo>
                  <a:pt x="0" y="287883"/>
                </a:lnTo>
                <a:lnTo>
                  <a:pt x="35217" y="355523"/>
                </a:lnTo>
                <a:lnTo>
                  <a:pt x="369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g2b2b33ac0d0_0_107"/>
          <p:cNvSpPr/>
          <p:nvPr/>
        </p:nvSpPr>
        <p:spPr>
          <a:xfrm>
            <a:off x="9732311" y="6315075"/>
            <a:ext cx="30956" cy="228600"/>
          </a:xfrm>
          <a:custGeom>
            <a:rect b="b" l="l" r="r" t="t"/>
            <a:pathLst>
              <a:path extrusionOk="0" h="304800" w="41275">
                <a:moveTo>
                  <a:pt x="40970" y="0"/>
                </a:moveTo>
                <a:lnTo>
                  <a:pt x="0" y="64312"/>
                </a:lnTo>
                <a:lnTo>
                  <a:pt x="9131" y="304711"/>
                </a:lnTo>
                <a:lnTo>
                  <a:pt x="409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g2b2b33ac0d0_0_107"/>
          <p:cNvSpPr/>
          <p:nvPr/>
        </p:nvSpPr>
        <p:spPr>
          <a:xfrm>
            <a:off x="9531446" y="6315076"/>
            <a:ext cx="231933" cy="132397"/>
          </a:xfrm>
          <a:custGeom>
            <a:rect b="b" l="l" r="r" t="t"/>
            <a:pathLst>
              <a:path extrusionOk="0" h="176529" w="309244">
                <a:moveTo>
                  <a:pt x="308787" y="0"/>
                </a:moveTo>
                <a:lnTo>
                  <a:pt x="0" y="176212"/>
                </a:lnTo>
                <a:lnTo>
                  <a:pt x="267817" y="64312"/>
                </a:lnTo>
                <a:lnTo>
                  <a:pt x="3087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g2b2b33ac0d0_0_107"/>
          <p:cNvSpPr/>
          <p:nvPr/>
        </p:nvSpPr>
        <p:spPr>
          <a:xfrm>
            <a:off x="9599763" y="6464482"/>
            <a:ext cx="118500" cy="58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2b2b33ac0d0_0_107"/>
          <p:cNvSpPr/>
          <p:nvPr/>
        </p:nvSpPr>
        <p:spPr>
          <a:xfrm>
            <a:off x="9851019" y="6439303"/>
            <a:ext cx="1904700" cy="101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2b2b33ac0d0_0_107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g2b2b33ac0d0_0_107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g2b2b33ac0d0_0_107"/>
          <p:cNvSpPr txBox="1"/>
          <p:nvPr>
            <p:ph idx="12" type="sldNum"/>
          </p:nvPr>
        </p:nvSpPr>
        <p:spPr>
          <a:xfrm>
            <a:off x="8778240" y="6377940"/>
            <a:ext cx="2804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b1836fdf5a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b1836fdf5a_0_91"/>
          <p:cNvSpPr txBox="1"/>
          <p:nvPr/>
        </p:nvSpPr>
        <p:spPr>
          <a:xfrm>
            <a:off x="1057013" y="2549756"/>
            <a:ext cx="10528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KS4 Curriculum Options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3d6b04834d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d6b04834dd_0_0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Compulsory QualificationsP=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d6b04834dd_0_0"/>
          <p:cNvSpPr txBox="1"/>
          <p:nvPr/>
        </p:nvSpPr>
        <p:spPr>
          <a:xfrm>
            <a:off x="360725" y="1525275"/>
            <a:ext cx="10528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 B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Language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Literature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Mathematics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Combined Science (2 GCSEs)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 foreign language:  GCSE French or GCSE Urdu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Humanities: choice of GCSE History, GCSE Geography or GCSE Sociology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b1836fdf5a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b1836fdf5a_0_147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Compulsory Lessons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b1836fdf5a_0_147"/>
          <p:cNvSpPr txBox="1"/>
          <p:nvPr/>
        </p:nvSpPr>
        <p:spPr>
          <a:xfrm>
            <a:off x="360725" y="1525275"/>
            <a:ext cx="10528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PSHE - Personal, social and health education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 PE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b1836fdf5a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b1836fdf5a_0_153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Optional Qualifications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b1836fdf5a_0_153"/>
          <p:cNvSpPr txBox="1"/>
          <p:nvPr/>
        </p:nvSpPr>
        <p:spPr>
          <a:xfrm>
            <a:off x="360725" y="1439975"/>
            <a:ext cx="105282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 A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choices from the following subjects:</a:t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Art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Business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Computer Science or CNAT Information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Drama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Design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French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Health and Social Care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Vocational Award in Hospitality and Catering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Information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Music or BTEC Music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Physical Education or CNAT Sport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in Triple/Separate Sciences (Biology, Chemistry and Physics)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Statistics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Urdu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d6b04834dd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d6b04834dd_0_6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Optional Qualifications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d6b04834dd_0_6"/>
          <p:cNvSpPr txBox="1"/>
          <p:nvPr/>
        </p:nvSpPr>
        <p:spPr>
          <a:xfrm>
            <a:off x="360725" y="1439975"/>
            <a:ext cx="105282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 B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r>
              <a:rPr b="1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choices from the following subjects:</a:t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Art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Business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Computer Science or CNAT Information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Drama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Design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Health and Social Care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Vocational Award in Hospitality and Catering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Information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Music or BTEC Music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Physical Education or CNAT Sport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in Triple/Separate Sciences (Biology, Chemistry and Physics)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Statistics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b1836fdf5a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b1836fdf5a_0_159"/>
          <p:cNvSpPr txBox="1"/>
          <p:nvPr/>
        </p:nvSpPr>
        <p:spPr>
          <a:xfrm>
            <a:off x="93250" y="2300875"/>
            <a:ext cx="366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Making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b1836fdf5a_0_159"/>
          <p:cNvSpPr txBox="1"/>
          <p:nvPr/>
        </p:nvSpPr>
        <p:spPr>
          <a:xfrm>
            <a:off x="5739185" y="584475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Putting 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pupils </a:t>
            </a: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best place for 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their</a:t>
            </a: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future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4.googleusercontent.com/vswU1eQx9dyt2ThbXhLfT8Jknk6YnDmbrQgIzKKNMMajZPUos4FNeWQY_YvOLo54gQmq8ayYQ00r09npElbe4rST80CWzyTjy62ZCA8TOcy1DyF6hA2esjGjF1BL-Nkb5qGIFSUO_pZAsEYMwND_3BcmLCIC-lLU4mJEuZbJpmxYfIbybb54WBoWwEBHKqE" id="200" name="Google Shape;200;g2b1836fdf5a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3349" y="2178450"/>
            <a:ext cx="5332876" cy="29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2b1836fdf5a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b1836fdf5a_0_166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Things to Consider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b1836fdf5a_0_166"/>
          <p:cNvSpPr txBox="1"/>
          <p:nvPr/>
        </p:nvSpPr>
        <p:spPr>
          <a:xfrm>
            <a:off x="443600" y="1823275"/>
            <a:ext cx="10528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are usually more important than subjects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which subjects will you work hardest and perform the best?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 results from ENJOYMENT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study plans and career options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thoroughly (3 weeks)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b1836fdf5a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b1836fdf5a_0_172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b1836fdf5a_0_172"/>
          <p:cNvSpPr txBox="1"/>
          <p:nvPr/>
        </p:nvSpPr>
        <p:spPr>
          <a:xfrm>
            <a:off x="443600" y="1823275"/>
            <a:ext cx="10528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of somebody else’s reasons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you like the teacher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assumptions without proper research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b1836fdf5a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b1836fdf5a_0_178"/>
          <p:cNvSpPr txBox="1"/>
          <p:nvPr/>
        </p:nvSpPr>
        <p:spPr>
          <a:xfrm>
            <a:off x="93250" y="2300875"/>
            <a:ext cx="366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Points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b1836fdf5a_0_178"/>
          <p:cNvSpPr txBox="1"/>
          <p:nvPr/>
        </p:nvSpPr>
        <p:spPr>
          <a:xfrm>
            <a:off x="5402035" y="2578750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options process must be followed correctly by all pupils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2b1836fdf5a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b1836fdf5a_0_184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b1836fdf5a_0_184"/>
          <p:cNvSpPr txBox="1"/>
          <p:nvPr/>
        </p:nvSpPr>
        <p:spPr>
          <a:xfrm>
            <a:off x="433250" y="1460700"/>
            <a:ext cx="11335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choices will only be accepted on the Google form before 5th May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Reserve choices must be stated when requested - these might be what you are allocated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no guarantees that an option choice will be offered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for advice from experts and listen carefully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should be directed to Mr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Bajkowski</a:t>
            </a: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Mr McKenzie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b10689d9d4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b10689d9d4_0_82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b10689d9d4_0_82"/>
          <p:cNvSpPr txBox="1"/>
          <p:nvPr/>
        </p:nvSpPr>
        <p:spPr>
          <a:xfrm>
            <a:off x="434975" y="1426100"/>
            <a:ext cx="7123500" cy="5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be sent to 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pupil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email address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not be submitted until 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pupils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absolutely certain (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will not be able to change your mind)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be completed in the presence of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parent/carer - we will check this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Contains important instructions, if the form is completed incorrectly we will make the decisions on your behalf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choices will not be accepted via any other means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g2b10689d9d4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775" y="274325"/>
            <a:ext cx="4767999" cy="647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b1836fdf5a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b1836fdf5a_0_97"/>
          <p:cNvSpPr txBox="1"/>
          <p:nvPr/>
        </p:nvSpPr>
        <p:spPr>
          <a:xfrm>
            <a:off x="404069" y="2072981"/>
            <a:ext cx="224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b1836fdf5a_0_97"/>
          <p:cNvSpPr txBox="1"/>
          <p:nvPr/>
        </p:nvSpPr>
        <p:spPr>
          <a:xfrm>
            <a:off x="5370960" y="1957200"/>
            <a:ext cx="5620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1 - Information about the process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2 - Research and Guidance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3 - Decision Making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3d6262a2ae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d6262a2aec_0_0"/>
          <p:cNvSpPr txBox="1"/>
          <p:nvPr/>
        </p:nvSpPr>
        <p:spPr>
          <a:xfrm>
            <a:off x="1057013" y="2549756"/>
            <a:ext cx="10528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KS4 Curriculum Options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d6262a2aec_0_0"/>
          <p:cNvSpPr txBox="1"/>
          <p:nvPr/>
        </p:nvSpPr>
        <p:spPr>
          <a:xfrm>
            <a:off x="1057012" y="3429000"/>
            <a:ext cx="1052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3d6262a2aec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d6262a2aec_0_6"/>
          <p:cNvSpPr txBox="1"/>
          <p:nvPr/>
        </p:nvSpPr>
        <p:spPr>
          <a:xfrm>
            <a:off x="404069" y="2072981"/>
            <a:ext cx="224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d6262a2aec_0_6"/>
          <p:cNvSpPr txBox="1"/>
          <p:nvPr/>
        </p:nvSpPr>
        <p:spPr>
          <a:xfrm>
            <a:off x="5370960" y="1957200"/>
            <a:ext cx="5620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1 - Information about the process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2 - Research and Guidance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3 - Decision Making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3d6262a2aec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d6262a2aec_0_12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Phase 1: April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d6262a2aec_0_12"/>
          <p:cNvSpPr txBox="1"/>
          <p:nvPr/>
        </p:nvSpPr>
        <p:spPr>
          <a:xfrm>
            <a:off x="360725" y="1494200"/>
            <a:ext cx="115320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 of Process and Decisions to be made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information for pupils 15th April 2026: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Options briefing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Subject presentations by subject leaders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Briefing 16th April 2026, 5.00pm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Google Shape;262;g3d6262a2aec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3600" y="3274625"/>
            <a:ext cx="4155426" cy="2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3d6262a2aec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d6262a2aec_0_19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Phase 2: April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d6262a2aec_0_19"/>
          <p:cNvSpPr txBox="1"/>
          <p:nvPr/>
        </p:nvSpPr>
        <p:spPr>
          <a:xfrm>
            <a:off x="360726" y="1525263"/>
            <a:ext cx="10528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Research, Evidence and Consideration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booklet launched on Google Classroom and Pleckgate website Friday 17th April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Reports - given out at parents evening 21st April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 group time spent researching on UniFrog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Parents’ Evening - Tuesday 21st April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unifrog" id="270" name="Google Shape;270;g3d6262a2aec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7299" y="5240223"/>
            <a:ext cx="2501774" cy="1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d6262a2aec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d6262a2aec_0_26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Phase 3: February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d6262a2aec_0_26"/>
          <p:cNvSpPr txBox="1"/>
          <p:nvPr/>
        </p:nvSpPr>
        <p:spPr>
          <a:xfrm>
            <a:off x="360725" y="1525274"/>
            <a:ext cx="10528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Making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form sent out - Wednesday 22nd April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Deadline for completion of Google form, 3pm 5th May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Optional parents’ meeting with Senior Leadership Team, 14th May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choices will be confirmed, in writing, in July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d6262a2ae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d6262a2aec_0_32"/>
          <p:cNvSpPr txBox="1"/>
          <p:nvPr/>
        </p:nvSpPr>
        <p:spPr>
          <a:xfrm>
            <a:off x="93250" y="2300875"/>
            <a:ext cx="366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2 Qualifications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d6262a2aec_0_32"/>
          <p:cNvSpPr txBox="1"/>
          <p:nvPr/>
        </p:nvSpPr>
        <p:spPr>
          <a:xfrm>
            <a:off x="5402035" y="2433725"/>
            <a:ext cx="5620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Delivered in Year 10 and 11 to give a broad, general knowledge across a range of subjects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3d6262a2aec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d6262a2aec_0_38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Level 2 Qualifications?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d6262a2aec_0_38"/>
          <p:cNvSpPr txBox="1"/>
          <p:nvPr/>
        </p:nvSpPr>
        <p:spPr>
          <a:xfrm>
            <a:off x="360725" y="1525275"/>
            <a:ext cx="105282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GCSEs, BTECs, CNATs and Vocational Awards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 - Grade 9-1, grade 5 is a ‘strong pass’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BTECs/CNATs/Voc Awards - Grades L2D*, L2D, L2M, L2P, L1D, L1M, L1P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2 pass or grade 4 needed to access Level 3 qualifications (A Levels, apprenticeships, BTEC L3) at college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3 qualifications required to progress to Level 4 (Higher Education, University)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3d6262a2aec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d6262a2aec_0_44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English Baccalaureate?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d6262a2aec_0_44"/>
          <p:cNvSpPr txBox="1"/>
          <p:nvPr/>
        </p:nvSpPr>
        <p:spPr>
          <a:xfrm>
            <a:off x="360725" y="1525275"/>
            <a:ext cx="10528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EBACC is a suite of qualifications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Colleges, sixth forms, universities and employers use as selection criteria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Indication of a broad and balanced range of knowledge and skills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Qualifications in English, mathematics, science a humanities subject and a modern foreign language at grade 5 or above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3d6262a2aec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d6262a2aec_0_50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Compulsory Qualifications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d6262a2aec_0_50"/>
          <p:cNvSpPr txBox="1"/>
          <p:nvPr/>
        </p:nvSpPr>
        <p:spPr>
          <a:xfrm>
            <a:off x="360725" y="1525275"/>
            <a:ext cx="10528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Language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Literature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Mathematics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Combined Science (2 GCSEs)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Humanities: choice of GCSE History, GCSE Geography or GCSE Sociology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Language: choice of GCSE French or GCSE Urdu 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b1836fdf5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b1836fdf5a_0_103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Phase 1: April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b1836fdf5a_0_103"/>
          <p:cNvSpPr txBox="1"/>
          <p:nvPr/>
        </p:nvSpPr>
        <p:spPr>
          <a:xfrm>
            <a:off x="360725" y="1494200"/>
            <a:ext cx="115320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 of Process and Decisions to be made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information for pupils 15th April 2026: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Options briefing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Options presentations by subject leaders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Briefing 16th April 2026, 5.00pm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g2b1836fdf5a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3600" y="3274625"/>
            <a:ext cx="4155426" cy="2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d6262a2aec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d6262a2aec_0_56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Compulsory Lessons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d6262a2aec_0_56"/>
          <p:cNvSpPr txBox="1"/>
          <p:nvPr/>
        </p:nvSpPr>
        <p:spPr>
          <a:xfrm>
            <a:off x="360725" y="1525275"/>
            <a:ext cx="10528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PSHE - Personal, social and health education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 PE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3d6262a2aec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d6262a2aec_0_62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Optional Qualifications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d6262a2aec_0_62"/>
          <p:cNvSpPr txBox="1"/>
          <p:nvPr/>
        </p:nvSpPr>
        <p:spPr>
          <a:xfrm>
            <a:off x="360725" y="1439975"/>
            <a:ext cx="10528200" cy="5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choice from the following subjects:</a:t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Art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Business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Computer Science or CNAT Information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Drama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Design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Health and Social Care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Vocational Award in Hospitality and Catering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Information Technology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Music or BTEC Music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Physical Education or CNAT Sport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in Triple/Separate Sciences (Biology, Chemistry and Physics)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Statistics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3d6262a2aec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d6262a2aec_0_68"/>
          <p:cNvSpPr txBox="1"/>
          <p:nvPr/>
        </p:nvSpPr>
        <p:spPr>
          <a:xfrm>
            <a:off x="93250" y="2300875"/>
            <a:ext cx="366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Making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d6262a2aec_0_68"/>
          <p:cNvSpPr txBox="1"/>
          <p:nvPr/>
        </p:nvSpPr>
        <p:spPr>
          <a:xfrm>
            <a:off x="5739185" y="584475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Putting yourself in the best place for your future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4.googleusercontent.com/vswU1eQx9dyt2ThbXhLfT8Jknk6YnDmbrQgIzKKNMMajZPUos4FNeWQY_YvOLo54gQmq8ayYQ00r09npElbe4rST80CWzyTjy62ZCA8TOcy1DyF6hA2esjGjF1BL-Nkb5qGIFSUO_pZAsEYMwND_3BcmLCIC-lLU4mJEuZbJpmxYfIbybb54WBoWwEBHKqE" id="327" name="Google Shape;327;g3d6262a2aec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3349" y="2178450"/>
            <a:ext cx="5332876" cy="29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3d6262a2aec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d6262a2aec_0_75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Things to Consider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d6262a2aec_0_75"/>
          <p:cNvSpPr txBox="1"/>
          <p:nvPr/>
        </p:nvSpPr>
        <p:spPr>
          <a:xfrm>
            <a:off x="443600" y="1823275"/>
            <a:ext cx="10528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are usually more important than subjects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which subjects will you work hardest and perform the best?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 results from ENJOYMENT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study plans and career options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thoroughly (3 weeks)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3d6262a2aec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d6262a2aec_0_81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d6262a2aec_0_81"/>
          <p:cNvSpPr txBox="1"/>
          <p:nvPr/>
        </p:nvSpPr>
        <p:spPr>
          <a:xfrm>
            <a:off x="443600" y="1823275"/>
            <a:ext cx="10528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of somebody else’s reasons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you like the teacher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assumptions without proper research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3d6262a2aec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d6262a2aec_0_87"/>
          <p:cNvSpPr txBox="1"/>
          <p:nvPr/>
        </p:nvSpPr>
        <p:spPr>
          <a:xfrm>
            <a:off x="93250" y="2300875"/>
            <a:ext cx="366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Points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d6262a2aec_0_87"/>
          <p:cNvSpPr txBox="1"/>
          <p:nvPr/>
        </p:nvSpPr>
        <p:spPr>
          <a:xfrm>
            <a:off x="5402035" y="2578750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options process must be followed correctly by all pupils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3d6262a2aec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d6262a2aec_0_93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d6262a2aec_0_93"/>
          <p:cNvSpPr txBox="1"/>
          <p:nvPr/>
        </p:nvSpPr>
        <p:spPr>
          <a:xfrm>
            <a:off x="443600" y="1823275"/>
            <a:ext cx="114285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choices will only be accepted on the Google form before 5th May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Reserve choices must be stated when requested - these might be what you are allocated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no guarantees that an option choice will be offered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for advice from experts and listen carefully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should be directed to Mr Bajkowski or Mr McKenzie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g3d6262a2aec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3d6262a2aec_0_99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3d6262a2aec_0_99"/>
          <p:cNvSpPr txBox="1"/>
          <p:nvPr/>
        </p:nvSpPr>
        <p:spPr>
          <a:xfrm>
            <a:off x="434975" y="1426100"/>
            <a:ext cx="7123500" cy="5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be sent to your email address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not be submitted until you are absolutely certain (you will not be able to change your mind)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be completed in the presence of your parent/carer - we will check this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Contains important instructions, if the form is completed incorrectly we will make the decisions on your behalf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choices will not be accepted via any other means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g3d6262a2aec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775" y="274325"/>
            <a:ext cx="4767999" cy="647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b1836fdf5a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b1836fdf5a_0_110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Phase 2: April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b1836fdf5a_0_110"/>
          <p:cNvSpPr txBox="1"/>
          <p:nvPr/>
        </p:nvSpPr>
        <p:spPr>
          <a:xfrm>
            <a:off x="360726" y="1525263"/>
            <a:ext cx="10528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Research, Evidence and Consideration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booklet launched on Google Classroom and Pleckgate website Friday 17th April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Reports - given out at parents evening 21st April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 group time spent researching on UniFrog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Parents’ Evening - Tuesday 21st April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unifrog" id="129" name="Google Shape;129;g2b1836fdf5a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7299" y="5240223"/>
            <a:ext cx="2501774" cy="1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b1836fdf5a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b1836fdf5a_0_117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Phase 3: May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b1836fdf5a_0_117"/>
          <p:cNvSpPr txBox="1"/>
          <p:nvPr/>
        </p:nvSpPr>
        <p:spPr>
          <a:xfrm>
            <a:off x="360725" y="1525274"/>
            <a:ext cx="10528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Making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form sent out - Wednesday 22nd April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Deadline for completion of Google form, 3pm 5th May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Optional parents’ meeting with Senior Leadership Team, 14th May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choices will be confirmed, in writing, in July 2026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b1836fdf5a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b1836fdf5a_0_123"/>
          <p:cNvSpPr txBox="1"/>
          <p:nvPr/>
        </p:nvSpPr>
        <p:spPr>
          <a:xfrm>
            <a:off x="93250" y="2300875"/>
            <a:ext cx="366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2 Qualifications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b1836fdf5a_0_123"/>
          <p:cNvSpPr txBox="1"/>
          <p:nvPr/>
        </p:nvSpPr>
        <p:spPr>
          <a:xfrm>
            <a:off x="5402035" y="2433725"/>
            <a:ext cx="5620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Delivered in Year 10 and 11 to give a broad, general knowledge across a range of subjects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b1836fdf5a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b1836fdf5a_0_129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Level 2 Qualifications?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b1836fdf5a_0_129"/>
          <p:cNvSpPr txBox="1"/>
          <p:nvPr/>
        </p:nvSpPr>
        <p:spPr>
          <a:xfrm>
            <a:off x="360725" y="1525275"/>
            <a:ext cx="105282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GCSEs, BTECs, CNATs and Vocational Awards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 - Grade 9-1, grade 5 is a ‘strong pass’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BTECs/CNATs/Voc Awards - Grades L2D*, L2D, L2M, L2P, L1D, L1M, L1P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2 pass or grade 4 needed to access Level 3 qualifications (A Levels, apprenticeships, BTEC L3) at college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3 qualifications required to progress to Level 4 (Higher Education, University)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b1836fdf5a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b1836fdf5a_0_135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English Baccalaureate?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b1836fdf5a_0_135"/>
          <p:cNvSpPr txBox="1"/>
          <p:nvPr/>
        </p:nvSpPr>
        <p:spPr>
          <a:xfrm>
            <a:off x="360725" y="1525275"/>
            <a:ext cx="10528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EBACC is a suite of qualifications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Colleges, sixth forms, universities and employers use as selection criteria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Indication of a broad and balanced range of knowledge and skills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Qualifications in English, mathematics, science a humanities subject and a modern foreign language at grade 5 or above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b1836fdf5a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b1836fdf5a_0_141"/>
          <p:cNvSpPr txBox="1"/>
          <p:nvPr/>
        </p:nvSpPr>
        <p:spPr>
          <a:xfrm>
            <a:off x="360726" y="578344"/>
            <a:ext cx="1052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Compulsory Qualifications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b1836fdf5a_0_141"/>
          <p:cNvSpPr txBox="1"/>
          <p:nvPr/>
        </p:nvSpPr>
        <p:spPr>
          <a:xfrm>
            <a:off x="360725" y="1525275"/>
            <a:ext cx="10528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 A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Language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Literature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Mathematics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Combined Science (2 GCSEs)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RE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Humanities: choice of GCSE History, GCSE Geography or GCSE Sociology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2023-08-17T14:25:15Z</dcterms:created>
  <dc:creator>Zehra Faruki</dc:creator>
</cp:coreProperties>
</file>