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769100" cy="9906000"/>
  <p:embeddedFontLst>
    <p:embeddedFont>
      <p:font typeface="Calibri" panose="020F0502020204030204" pitchFamily="34" charset="0"/>
      <p:regular r:id="rId19"/>
      <p:bold r:id="rId20"/>
      <p:italic r:id="rId21"/>
      <p:boldItalic r:id="rId22"/>
    </p:embeddedFont>
    <p:embeddedFont>
      <p:font typeface="Helvetica Neue"/>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8C8591-B5C8-4CA3-9CD1-40A82E73104A}">
  <a:tblStyle styleId="{E68C8591-B5C8-4CA3-9CD1-40A82E73104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33277" cy="4970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34257" y="0"/>
            <a:ext cx="2933277" cy="4970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6910" y="4767262"/>
            <a:ext cx="5415280" cy="39004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08981"/>
            <a:ext cx="2933277" cy="49701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34257" y="9408981"/>
            <a:ext cx="2933277" cy="49701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76910" y="4767262"/>
            <a:ext cx="5415280" cy="3900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Helvetica Neue"/>
              <a:buNone/>
            </a:pPr>
            <a:endParaRPr sz="1200">
              <a:solidFill>
                <a:schemeClr val="dk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Calibri"/>
              <a:buNone/>
            </a:pPr>
            <a:r>
              <a:rPr lang="en-GB"/>
              <a:t>Ref to appendix </a:t>
            </a:r>
            <a:endParaRPr/>
          </a:p>
          <a:p>
            <a:pPr marL="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34257" y="9408981"/>
            <a:ext cx="2933277" cy="49701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31c4da573_0_0: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31c4da573_0_0: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e31c4da573_0_0: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31c4da573_0_18: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31c4da573_0_18: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e31c4da573_0_18: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31c4da573_0_37: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31c4da573_0_37: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e31c4da573_0_37: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31c4da573_0_43: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31c4da573_0_43: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e31c4da573_0_43: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1c4da573_0_49: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31c4da573_0_49: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e31c4da573_0_49: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31c4da573_0_61: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31c4da573_0_61: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e31c4da573_0_61: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348063cdb_0_12: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348063cdb_0_12: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e348063cdb_0_12: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348063cdb_0_0: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348063cdb_0_0: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e348063cdb_0_0: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348063cdb_0_6: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348063cdb_0_6: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e348063cdb_0_6: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6f2063e02_0_0: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b6f2063e02_0_0:notes"/>
          <p:cNvSpPr txBox="1">
            <a:spLocks noGrp="1"/>
          </p:cNvSpPr>
          <p:nvPr>
            <p:ph type="body" idx="1"/>
          </p:nvPr>
        </p:nvSpPr>
        <p:spPr>
          <a:xfrm>
            <a:off x="676910" y="4767262"/>
            <a:ext cx="5415300" cy="39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Helvetica Neue"/>
              <a:buNone/>
            </a:pPr>
            <a:endParaRPr sz="1200">
              <a:solidFill>
                <a:schemeClr val="dk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Calibri"/>
              <a:buNone/>
            </a:pPr>
            <a:r>
              <a:rPr lang="en-GB"/>
              <a:t>Ref to appendix </a:t>
            </a:r>
            <a:endParaRPr/>
          </a:p>
          <a:p>
            <a:pPr marL="0" lvl="0" indent="0" algn="l" rtl="0">
              <a:lnSpc>
                <a:spcPct val="100000"/>
              </a:lnSpc>
              <a:spcBef>
                <a:spcPts val="0"/>
              </a:spcBef>
              <a:spcAft>
                <a:spcPts val="0"/>
              </a:spcAft>
              <a:buSzPts val="1400"/>
              <a:buNone/>
            </a:pPr>
            <a:endParaRPr/>
          </a:p>
        </p:txBody>
      </p:sp>
      <p:sp>
        <p:nvSpPr>
          <p:cNvPr id="106" name="Google Shape;106;gb6f2063e02_0_0:notes"/>
          <p:cNvSpPr txBox="1">
            <a:spLocks noGrp="1"/>
          </p:cNvSpPr>
          <p:nvPr>
            <p:ph type="sldNum" idx="12"/>
          </p:nvPr>
        </p:nvSpPr>
        <p:spPr>
          <a:xfrm>
            <a:off x="3834257" y="9408981"/>
            <a:ext cx="29334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6f2063e02_0_28: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6f2063e02_0_28: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b6f2063e02_0_28: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6f2063e02_0_6: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b6f2063e02_0_6:notes"/>
          <p:cNvSpPr txBox="1">
            <a:spLocks noGrp="1"/>
          </p:cNvSpPr>
          <p:nvPr>
            <p:ph type="body" idx="1"/>
          </p:nvPr>
        </p:nvSpPr>
        <p:spPr>
          <a:xfrm>
            <a:off x="676910" y="4767262"/>
            <a:ext cx="5415300" cy="39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Helvetica Neue"/>
              <a:buNone/>
            </a:pPr>
            <a:endParaRPr sz="1200">
              <a:solidFill>
                <a:schemeClr val="dk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200"/>
              <a:buFont typeface="Calibri"/>
              <a:buNone/>
            </a:pPr>
            <a:r>
              <a:rPr lang="en-GB"/>
              <a:t>Ref to appendix </a:t>
            </a:r>
            <a:endParaRPr/>
          </a:p>
          <a:p>
            <a:pPr marL="0" lvl="0" indent="0" algn="l" rtl="0">
              <a:lnSpc>
                <a:spcPct val="100000"/>
              </a:lnSpc>
              <a:spcBef>
                <a:spcPts val="0"/>
              </a:spcBef>
              <a:spcAft>
                <a:spcPts val="0"/>
              </a:spcAft>
              <a:buSzPts val="1400"/>
              <a:buNone/>
            </a:pPr>
            <a:endParaRPr/>
          </a:p>
        </p:txBody>
      </p:sp>
      <p:sp>
        <p:nvSpPr>
          <p:cNvPr id="120" name="Google Shape;120;gb6f2063e02_0_6:notes"/>
          <p:cNvSpPr txBox="1">
            <a:spLocks noGrp="1"/>
          </p:cNvSpPr>
          <p:nvPr>
            <p:ph type="sldNum" idx="12"/>
          </p:nvPr>
        </p:nvSpPr>
        <p:spPr>
          <a:xfrm>
            <a:off x="3834257" y="9408981"/>
            <a:ext cx="29334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6f2063e02_0_14: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6f2063e02_0_14: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b6f2063e02_0_14: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6f2063e02_0_21: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6f2063e02_0_21: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b6f2063e02_0_21: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1c4da573_0_55:notes"/>
          <p:cNvSpPr>
            <a:spLocks noGrp="1" noRot="1" noChangeAspect="1"/>
          </p:cNvSpPr>
          <p:nvPr>
            <p:ph type="sldImg" idx="2"/>
          </p:nvPr>
        </p:nvSpPr>
        <p:spPr>
          <a:xfrm>
            <a:off x="412750" y="1238250"/>
            <a:ext cx="5943600" cy="3343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31c4da573_0_55:notes"/>
          <p:cNvSpPr txBox="1">
            <a:spLocks noGrp="1"/>
          </p:cNvSpPr>
          <p:nvPr>
            <p:ph type="body" idx="1"/>
          </p:nvPr>
        </p:nvSpPr>
        <p:spPr>
          <a:xfrm>
            <a:off x="676910" y="4767262"/>
            <a:ext cx="54153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e31c4da573_0_55:notes"/>
          <p:cNvSpPr txBox="1">
            <a:spLocks noGrp="1"/>
          </p:cNvSpPr>
          <p:nvPr>
            <p:ph type="sldNum" idx="12"/>
          </p:nvPr>
        </p:nvSpPr>
        <p:spPr>
          <a:xfrm>
            <a:off x="3834257" y="9408981"/>
            <a:ext cx="29334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57201" y="0"/>
            <a:ext cx="3987902" cy="146211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1124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457200" y="1462111"/>
            <a:ext cx="6937377" cy="313251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2D62"/>
              </a:buClr>
              <a:buSzPts val="1800"/>
              <a:buChar char="•"/>
              <a:defRPr/>
            </a:lvl1pPr>
            <a:lvl2pPr marL="914400" lvl="1" indent="-342900" algn="l">
              <a:lnSpc>
                <a:spcPct val="100000"/>
              </a:lnSpc>
              <a:spcBef>
                <a:spcPts val="360"/>
              </a:spcBef>
              <a:spcAft>
                <a:spcPts val="0"/>
              </a:spcAft>
              <a:buClr>
                <a:srgbClr val="002D62"/>
              </a:buClr>
              <a:buSzPts val="1800"/>
              <a:buChar char="–"/>
              <a:defRPr/>
            </a:lvl2pPr>
            <a:lvl3pPr marL="1371600" lvl="2" indent="-342900" algn="l">
              <a:lnSpc>
                <a:spcPct val="100000"/>
              </a:lnSpc>
              <a:spcBef>
                <a:spcPts val="360"/>
              </a:spcBef>
              <a:spcAft>
                <a:spcPts val="0"/>
              </a:spcAft>
              <a:buClr>
                <a:srgbClr val="002D62"/>
              </a:buClr>
              <a:buSzPts val="1800"/>
              <a:buChar char="•"/>
              <a:defRPr/>
            </a:lvl3pPr>
            <a:lvl4pPr marL="1828800" lvl="3" indent="-342900" algn="l">
              <a:lnSpc>
                <a:spcPct val="100000"/>
              </a:lnSpc>
              <a:spcBef>
                <a:spcPts val="360"/>
              </a:spcBef>
              <a:spcAft>
                <a:spcPts val="0"/>
              </a:spcAft>
              <a:buClr>
                <a:srgbClr val="002D62"/>
              </a:buClr>
              <a:buSzPts val="1800"/>
              <a:buChar char="–"/>
              <a:defRPr/>
            </a:lvl4pPr>
            <a:lvl5pPr marL="2286000" lvl="4" indent="-342900" algn="l">
              <a:lnSpc>
                <a:spcPct val="100000"/>
              </a:lnSpc>
              <a:spcBef>
                <a:spcPts val="360"/>
              </a:spcBef>
              <a:spcAft>
                <a:spcPts val="0"/>
              </a:spcAft>
              <a:buClr>
                <a:srgbClr val="002D6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D11242"/>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002D62"/>
              </a:buClr>
              <a:buSzPts val="3200"/>
              <a:buChar char="•"/>
              <a:defRPr sz="3200"/>
            </a:lvl1pPr>
            <a:lvl2pPr marL="914400" lvl="1" indent="-406400" algn="l">
              <a:lnSpc>
                <a:spcPct val="100000"/>
              </a:lnSpc>
              <a:spcBef>
                <a:spcPts val="560"/>
              </a:spcBef>
              <a:spcAft>
                <a:spcPts val="0"/>
              </a:spcAft>
              <a:buClr>
                <a:srgbClr val="002D62"/>
              </a:buClr>
              <a:buSzPts val="2800"/>
              <a:buChar char="–"/>
              <a:defRPr sz="2800"/>
            </a:lvl2pPr>
            <a:lvl3pPr marL="1371600" lvl="2" indent="-381000" algn="l">
              <a:lnSpc>
                <a:spcPct val="100000"/>
              </a:lnSpc>
              <a:spcBef>
                <a:spcPts val="480"/>
              </a:spcBef>
              <a:spcAft>
                <a:spcPts val="0"/>
              </a:spcAft>
              <a:buClr>
                <a:srgbClr val="002D62"/>
              </a:buClr>
              <a:buSzPts val="2400"/>
              <a:buChar char="•"/>
              <a:defRPr sz="2400"/>
            </a:lvl3pPr>
            <a:lvl4pPr marL="1828800" lvl="3" indent="-355600" algn="l">
              <a:lnSpc>
                <a:spcPct val="100000"/>
              </a:lnSpc>
              <a:spcBef>
                <a:spcPts val="400"/>
              </a:spcBef>
              <a:spcAft>
                <a:spcPts val="0"/>
              </a:spcAft>
              <a:buClr>
                <a:srgbClr val="002D62"/>
              </a:buClr>
              <a:buSzPts val="2000"/>
              <a:buChar char="–"/>
              <a:defRPr sz="2000"/>
            </a:lvl4pPr>
            <a:lvl5pPr marL="2286000" lvl="4" indent="-355600" algn="l">
              <a:lnSpc>
                <a:spcPct val="100000"/>
              </a:lnSpc>
              <a:spcBef>
                <a:spcPts val="400"/>
              </a:spcBef>
              <a:spcAft>
                <a:spcPts val="0"/>
              </a:spcAft>
              <a:buClr>
                <a:srgbClr val="002D62"/>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0" name="Google Shape;60;p1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002D62"/>
              </a:buClr>
              <a:buSzPts val="1400"/>
              <a:buNone/>
              <a:defRPr sz="1400"/>
            </a:lvl1pPr>
            <a:lvl2pPr marL="914400" lvl="1" indent="-228600" algn="l">
              <a:lnSpc>
                <a:spcPct val="100000"/>
              </a:lnSpc>
              <a:spcBef>
                <a:spcPts val="240"/>
              </a:spcBef>
              <a:spcAft>
                <a:spcPts val="0"/>
              </a:spcAft>
              <a:buClr>
                <a:srgbClr val="002D62"/>
              </a:buClr>
              <a:buSzPts val="1200"/>
              <a:buNone/>
              <a:defRPr sz="1200"/>
            </a:lvl2pPr>
            <a:lvl3pPr marL="1371600" lvl="2" indent="-228600" algn="l">
              <a:lnSpc>
                <a:spcPct val="100000"/>
              </a:lnSpc>
              <a:spcBef>
                <a:spcPts val="200"/>
              </a:spcBef>
              <a:spcAft>
                <a:spcPts val="0"/>
              </a:spcAft>
              <a:buClr>
                <a:srgbClr val="002D62"/>
              </a:buClr>
              <a:buSzPts val="1000"/>
              <a:buNone/>
              <a:defRPr sz="1000"/>
            </a:lvl3pPr>
            <a:lvl4pPr marL="1828800" lvl="3" indent="-228600" algn="l">
              <a:lnSpc>
                <a:spcPct val="100000"/>
              </a:lnSpc>
              <a:spcBef>
                <a:spcPts val="180"/>
              </a:spcBef>
              <a:spcAft>
                <a:spcPts val="0"/>
              </a:spcAft>
              <a:buClr>
                <a:srgbClr val="002D62"/>
              </a:buClr>
              <a:buSzPts val="900"/>
              <a:buNone/>
              <a:defRPr sz="900"/>
            </a:lvl4pPr>
            <a:lvl5pPr marL="2286000" lvl="4" indent="-228600" algn="l">
              <a:lnSpc>
                <a:spcPct val="100000"/>
              </a:lnSpc>
              <a:spcBef>
                <a:spcPts val="180"/>
              </a:spcBef>
              <a:spcAft>
                <a:spcPts val="0"/>
              </a:spcAft>
              <a:buClr>
                <a:srgbClr val="002D6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D11242"/>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2D62"/>
              </a:buClr>
              <a:buSzPts val="3200"/>
              <a:buFont typeface="Arial"/>
              <a:buNone/>
              <a:defRPr sz="3200" b="0" i="0" u="none" strike="noStrike" cap="none">
                <a:solidFill>
                  <a:srgbClr val="002D62"/>
                </a:solidFill>
                <a:latin typeface="Arial"/>
                <a:ea typeface="Arial"/>
                <a:cs typeface="Arial"/>
                <a:sym typeface="Arial"/>
              </a:defRPr>
            </a:lvl1pPr>
            <a:lvl2pPr marR="0" lvl="1" algn="l" rtl="0">
              <a:lnSpc>
                <a:spcPct val="100000"/>
              </a:lnSpc>
              <a:spcBef>
                <a:spcPts val="560"/>
              </a:spcBef>
              <a:spcAft>
                <a:spcPts val="0"/>
              </a:spcAft>
              <a:buClr>
                <a:srgbClr val="002D62"/>
              </a:buClr>
              <a:buSzPts val="2800"/>
              <a:buFont typeface="Arial"/>
              <a:buNone/>
              <a:defRPr sz="2800" b="0" i="0" u="none" strike="noStrike" cap="none">
                <a:solidFill>
                  <a:srgbClr val="002D62"/>
                </a:solidFill>
                <a:latin typeface="Arial"/>
                <a:ea typeface="Arial"/>
                <a:cs typeface="Arial"/>
                <a:sym typeface="Arial"/>
              </a:defRPr>
            </a:lvl2pPr>
            <a:lvl3pPr marR="0" lvl="2" algn="l" rtl="0">
              <a:lnSpc>
                <a:spcPct val="100000"/>
              </a:lnSpc>
              <a:spcBef>
                <a:spcPts val="480"/>
              </a:spcBef>
              <a:spcAft>
                <a:spcPts val="0"/>
              </a:spcAft>
              <a:buClr>
                <a:srgbClr val="002D62"/>
              </a:buClr>
              <a:buSzPts val="2400"/>
              <a:buFont typeface="Arial"/>
              <a:buNone/>
              <a:defRPr sz="2400" b="0" i="0" u="none" strike="noStrike" cap="none">
                <a:solidFill>
                  <a:srgbClr val="002D62"/>
                </a:solidFill>
                <a:latin typeface="Arial"/>
                <a:ea typeface="Arial"/>
                <a:cs typeface="Arial"/>
                <a:sym typeface="Arial"/>
              </a:defRPr>
            </a:lvl3pPr>
            <a:lvl4pPr marR="0" lvl="3" algn="l" rtl="0">
              <a:lnSpc>
                <a:spcPct val="100000"/>
              </a:lnSpc>
              <a:spcBef>
                <a:spcPts val="400"/>
              </a:spcBef>
              <a:spcAft>
                <a:spcPts val="0"/>
              </a:spcAft>
              <a:buClr>
                <a:srgbClr val="002D62"/>
              </a:buClr>
              <a:buSzPts val="2000"/>
              <a:buFont typeface="Arial"/>
              <a:buNone/>
              <a:defRPr sz="2000" b="0" i="0" u="none" strike="noStrike" cap="none">
                <a:solidFill>
                  <a:srgbClr val="002D62"/>
                </a:solidFill>
                <a:latin typeface="Arial"/>
                <a:ea typeface="Arial"/>
                <a:cs typeface="Arial"/>
                <a:sym typeface="Arial"/>
              </a:defRPr>
            </a:lvl4pPr>
            <a:lvl5pPr marR="0" lvl="4" algn="l" rtl="0">
              <a:lnSpc>
                <a:spcPct val="100000"/>
              </a:lnSpc>
              <a:spcBef>
                <a:spcPts val="400"/>
              </a:spcBef>
              <a:spcAft>
                <a:spcPts val="0"/>
              </a:spcAft>
              <a:buClr>
                <a:srgbClr val="002D62"/>
              </a:buClr>
              <a:buSzPts val="2000"/>
              <a:buFont typeface="Arial"/>
              <a:buNone/>
              <a:defRPr sz="2000" b="0" i="0" u="none" strike="noStrike" cap="none">
                <a:solidFill>
                  <a:srgbClr val="002D6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002D62"/>
              </a:buClr>
              <a:buSzPts val="1400"/>
              <a:buNone/>
              <a:defRPr sz="1400"/>
            </a:lvl1pPr>
            <a:lvl2pPr marL="914400" lvl="1" indent="-228600" algn="l">
              <a:lnSpc>
                <a:spcPct val="100000"/>
              </a:lnSpc>
              <a:spcBef>
                <a:spcPts val="240"/>
              </a:spcBef>
              <a:spcAft>
                <a:spcPts val="0"/>
              </a:spcAft>
              <a:buClr>
                <a:srgbClr val="002D62"/>
              </a:buClr>
              <a:buSzPts val="1200"/>
              <a:buNone/>
              <a:defRPr sz="1200"/>
            </a:lvl2pPr>
            <a:lvl3pPr marL="1371600" lvl="2" indent="-228600" algn="l">
              <a:lnSpc>
                <a:spcPct val="100000"/>
              </a:lnSpc>
              <a:spcBef>
                <a:spcPts val="200"/>
              </a:spcBef>
              <a:spcAft>
                <a:spcPts val="0"/>
              </a:spcAft>
              <a:buClr>
                <a:srgbClr val="002D62"/>
              </a:buClr>
              <a:buSzPts val="1000"/>
              <a:buNone/>
              <a:defRPr sz="1000"/>
            </a:lvl3pPr>
            <a:lvl4pPr marL="1828800" lvl="3" indent="-228600" algn="l">
              <a:lnSpc>
                <a:spcPct val="100000"/>
              </a:lnSpc>
              <a:spcBef>
                <a:spcPts val="180"/>
              </a:spcBef>
              <a:spcAft>
                <a:spcPts val="0"/>
              </a:spcAft>
              <a:buClr>
                <a:srgbClr val="002D62"/>
              </a:buClr>
              <a:buSzPts val="900"/>
              <a:buNone/>
              <a:defRPr sz="900"/>
            </a:lvl4pPr>
            <a:lvl5pPr marL="2286000" lvl="4" indent="-228600" algn="l">
              <a:lnSpc>
                <a:spcPct val="100000"/>
              </a:lnSpc>
              <a:spcBef>
                <a:spcPts val="180"/>
              </a:spcBef>
              <a:spcAft>
                <a:spcPts val="0"/>
              </a:spcAft>
              <a:buClr>
                <a:srgbClr val="002D62"/>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8" name="Google Shape;68;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57201" y="0"/>
            <a:ext cx="3987902" cy="146211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1124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1"/>
          </p:nvPr>
        </p:nvSpPr>
        <p:spPr>
          <a:xfrm rot="5400000">
            <a:off x="2359633" y="-440322"/>
            <a:ext cx="3132512" cy="693737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2D62"/>
              </a:buClr>
              <a:buSzPts val="1800"/>
              <a:buChar char="•"/>
              <a:defRPr/>
            </a:lvl1pPr>
            <a:lvl2pPr marL="914400" lvl="1" indent="-342900" algn="l">
              <a:lnSpc>
                <a:spcPct val="100000"/>
              </a:lnSpc>
              <a:spcBef>
                <a:spcPts val="360"/>
              </a:spcBef>
              <a:spcAft>
                <a:spcPts val="0"/>
              </a:spcAft>
              <a:buClr>
                <a:srgbClr val="002D62"/>
              </a:buClr>
              <a:buSzPts val="1800"/>
              <a:buChar char="–"/>
              <a:defRPr/>
            </a:lvl2pPr>
            <a:lvl3pPr marL="1371600" lvl="2" indent="-342900" algn="l">
              <a:lnSpc>
                <a:spcPct val="100000"/>
              </a:lnSpc>
              <a:spcBef>
                <a:spcPts val="360"/>
              </a:spcBef>
              <a:spcAft>
                <a:spcPts val="0"/>
              </a:spcAft>
              <a:buClr>
                <a:srgbClr val="002D62"/>
              </a:buClr>
              <a:buSzPts val="1800"/>
              <a:buChar char="•"/>
              <a:defRPr/>
            </a:lvl3pPr>
            <a:lvl4pPr marL="1828800" lvl="3" indent="-342900" algn="l">
              <a:lnSpc>
                <a:spcPct val="100000"/>
              </a:lnSpc>
              <a:spcBef>
                <a:spcPts val="360"/>
              </a:spcBef>
              <a:spcAft>
                <a:spcPts val="0"/>
              </a:spcAft>
              <a:buClr>
                <a:srgbClr val="002D62"/>
              </a:buClr>
              <a:buSzPts val="1800"/>
              <a:buChar char="–"/>
              <a:defRPr/>
            </a:lvl4pPr>
            <a:lvl5pPr marL="2286000" lvl="4" indent="-342900" algn="l">
              <a:lnSpc>
                <a:spcPct val="100000"/>
              </a:lnSpc>
              <a:spcBef>
                <a:spcPts val="360"/>
              </a:spcBef>
              <a:spcAft>
                <a:spcPts val="0"/>
              </a:spcAft>
              <a:buClr>
                <a:srgbClr val="002D6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1124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2D62"/>
              </a:buClr>
              <a:buSzPts val="1800"/>
              <a:buChar char="•"/>
              <a:defRPr/>
            </a:lvl1pPr>
            <a:lvl2pPr marL="914400" lvl="1" indent="-342900" algn="l">
              <a:lnSpc>
                <a:spcPct val="100000"/>
              </a:lnSpc>
              <a:spcBef>
                <a:spcPts val="360"/>
              </a:spcBef>
              <a:spcAft>
                <a:spcPts val="0"/>
              </a:spcAft>
              <a:buClr>
                <a:srgbClr val="002D62"/>
              </a:buClr>
              <a:buSzPts val="1800"/>
              <a:buChar char="–"/>
              <a:defRPr/>
            </a:lvl2pPr>
            <a:lvl3pPr marL="1371600" lvl="2" indent="-342900" algn="l">
              <a:lnSpc>
                <a:spcPct val="100000"/>
              </a:lnSpc>
              <a:spcBef>
                <a:spcPts val="360"/>
              </a:spcBef>
              <a:spcAft>
                <a:spcPts val="0"/>
              </a:spcAft>
              <a:buClr>
                <a:srgbClr val="002D62"/>
              </a:buClr>
              <a:buSzPts val="1800"/>
              <a:buChar char="•"/>
              <a:defRPr/>
            </a:lvl3pPr>
            <a:lvl4pPr marL="1828800" lvl="3" indent="-342900" algn="l">
              <a:lnSpc>
                <a:spcPct val="100000"/>
              </a:lnSpc>
              <a:spcBef>
                <a:spcPts val="360"/>
              </a:spcBef>
              <a:spcAft>
                <a:spcPts val="0"/>
              </a:spcAft>
              <a:buClr>
                <a:srgbClr val="002D62"/>
              </a:buClr>
              <a:buSzPts val="1800"/>
              <a:buChar char="–"/>
              <a:defRPr/>
            </a:lvl4pPr>
            <a:lvl5pPr marL="2286000" lvl="4" indent="-342900" algn="l">
              <a:lnSpc>
                <a:spcPct val="100000"/>
              </a:lnSpc>
              <a:spcBef>
                <a:spcPts val="360"/>
              </a:spcBef>
              <a:spcAft>
                <a:spcPts val="0"/>
              </a:spcAft>
              <a:buClr>
                <a:srgbClr val="002D6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2673744" y="0"/>
            <a:ext cx="5784455" cy="130336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000"/>
              <a:buFont typeface="Arial"/>
              <a:buNone/>
              <a:defRPr sz="2000"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2673744" y="0"/>
            <a:ext cx="5784455" cy="130336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000"/>
              <a:buFont typeface="Arial"/>
              <a:buNone/>
              <a:defRPr sz="2000"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0" y="0"/>
            <a:ext cx="9144000" cy="5143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0" y="0"/>
            <a:ext cx="9144000" cy="5143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D11242"/>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9" name="Google Shape;29;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1" y="0"/>
            <a:ext cx="3987902" cy="146211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1124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002D62"/>
              </a:buClr>
              <a:buSzPts val="2800"/>
              <a:buChar char="•"/>
              <a:defRPr sz="2800"/>
            </a:lvl1pPr>
            <a:lvl2pPr marL="914400" lvl="1" indent="-381000" algn="l">
              <a:lnSpc>
                <a:spcPct val="100000"/>
              </a:lnSpc>
              <a:spcBef>
                <a:spcPts val="480"/>
              </a:spcBef>
              <a:spcAft>
                <a:spcPts val="0"/>
              </a:spcAft>
              <a:buClr>
                <a:srgbClr val="002D62"/>
              </a:buClr>
              <a:buSzPts val="2400"/>
              <a:buChar char="–"/>
              <a:defRPr sz="2400"/>
            </a:lvl2pPr>
            <a:lvl3pPr marL="1371600" lvl="2" indent="-355600" algn="l">
              <a:lnSpc>
                <a:spcPct val="100000"/>
              </a:lnSpc>
              <a:spcBef>
                <a:spcPts val="400"/>
              </a:spcBef>
              <a:spcAft>
                <a:spcPts val="0"/>
              </a:spcAft>
              <a:buClr>
                <a:srgbClr val="002D62"/>
              </a:buClr>
              <a:buSzPts val="2000"/>
              <a:buChar char="•"/>
              <a:defRPr sz="2000"/>
            </a:lvl3pPr>
            <a:lvl4pPr marL="1828800" lvl="3" indent="-342900" algn="l">
              <a:lnSpc>
                <a:spcPct val="100000"/>
              </a:lnSpc>
              <a:spcBef>
                <a:spcPts val="360"/>
              </a:spcBef>
              <a:spcAft>
                <a:spcPts val="0"/>
              </a:spcAft>
              <a:buClr>
                <a:srgbClr val="002D62"/>
              </a:buClr>
              <a:buSzPts val="1800"/>
              <a:buChar char="–"/>
              <a:defRPr sz="1800"/>
            </a:lvl4pPr>
            <a:lvl5pPr marL="2286000" lvl="4" indent="-342900" algn="l">
              <a:lnSpc>
                <a:spcPct val="100000"/>
              </a:lnSpc>
              <a:spcBef>
                <a:spcPts val="360"/>
              </a:spcBef>
              <a:spcAft>
                <a:spcPts val="0"/>
              </a:spcAft>
              <a:buClr>
                <a:srgbClr val="002D6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8"/>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002D62"/>
              </a:buClr>
              <a:buSzPts val="2800"/>
              <a:buChar char="•"/>
              <a:defRPr sz="2800"/>
            </a:lvl1pPr>
            <a:lvl2pPr marL="914400" lvl="1" indent="-381000" algn="l">
              <a:lnSpc>
                <a:spcPct val="100000"/>
              </a:lnSpc>
              <a:spcBef>
                <a:spcPts val="480"/>
              </a:spcBef>
              <a:spcAft>
                <a:spcPts val="0"/>
              </a:spcAft>
              <a:buClr>
                <a:srgbClr val="002D62"/>
              </a:buClr>
              <a:buSzPts val="2400"/>
              <a:buChar char="–"/>
              <a:defRPr sz="2400"/>
            </a:lvl2pPr>
            <a:lvl3pPr marL="1371600" lvl="2" indent="-355600" algn="l">
              <a:lnSpc>
                <a:spcPct val="100000"/>
              </a:lnSpc>
              <a:spcBef>
                <a:spcPts val="400"/>
              </a:spcBef>
              <a:spcAft>
                <a:spcPts val="0"/>
              </a:spcAft>
              <a:buClr>
                <a:srgbClr val="002D62"/>
              </a:buClr>
              <a:buSzPts val="2000"/>
              <a:buChar char="•"/>
              <a:defRPr sz="2000"/>
            </a:lvl3pPr>
            <a:lvl4pPr marL="1828800" lvl="3" indent="-342900" algn="l">
              <a:lnSpc>
                <a:spcPct val="100000"/>
              </a:lnSpc>
              <a:spcBef>
                <a:spcPts val="360"/>
              </a:spcBef>
              <a:spcAft>
                <a:spcPts val="0"/>
              </a:spcAft>
              <a:buClr>
                <a:srgbClr val="002D62"/>
              </a:buClr>
              <a:buSzPts val="1800"/>
              <a:buChar char="–"/>
              <a:defRPr sz="1800"/>
            </a:lvl4pPr>
            <a:lvl5pPr marL="2286000" lvl="4" indent="-342900" algn="l">
              <a:lnSpc>
                <a:spcPct val="100000"/>
              </a:lnSpc>
              <a:spcBef>
                <a:spcPts val="360"/>
              </a:spcBef>
              <a:spcAft>
                <a:spcPts val="0"/>
              </a:spcAft>
              <a:buClr>
                <a:srgbClr val="002D6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11242"/>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002D62"/>
              </a:buClr>
              <a:buSzPts val="2400"/>
              <a:buNone/>
              <a:defRPr sz="2400" b="1"/>
            </a:lvl1pPr>
            <a:lvl2pPr marL="914400" lvl="1" indent="-228600" algn="l">
              <a:lnSpc>
                <a:spcPct val="100000"/>
              </a:lnSpc>
              <a:spcBef>
                <a:spcPts val="400"/>
              </a:spcBef>
              <a:spcAft>
                <a:spcPts val="0"/>
              </a:spcAft>
              <a:buClr>
                <a:srgbClr val="002D62"/>
              </a:buClr>
              <a:buSzPts val="2000"/>
              <a:buNone/>
              <a:defRPr sz="2000" b="1"/>
            </a:lvl2pPr>
            <a:lvl3pPr marL="1371600" lvl="2" indent="-228600" algn="l">
              <a:lnSpc>
                <a:spcPct val="100000"/>
              </a:lnSpc>
              <a:spcBef>
                <a:spcPts val="360"/>
              </a:spcBef>
              <a:spcAft>
                <a:spcPts val="0"/>
              </a:spcAft>
              <a:buClr>
                <a:srgbClr val="002D62"/>
              </a:buClr>
              <a:buSzPts val="1800"/>
              <a:buNone/>
              <a:defRPr sz="1800" b="1"/>
            </a:lvl3pPr>
            <a:lvl4pPr marL="1828800" lvl="3" indent="-228600" algn="l">
              <a:lnSpc>
                <a:spcPct val="100000"/>
              </a:lnSpc>
              <a:spcBef>
                <a:spcPts val="320"/>
              </a:spcBef>
              <a:spcAft>
                <a:spcPts val="0"/>
              </a:spcAft>
              <a:buClr>
                <a:srgbClr val="002D62"/>
              </a:buClr>
              <a:buSzPts val="1600"/>
              <a:buNone/>
              <a:defRPr sz="1600" b="1"/>
            </a:lvl4pPr>
            <a:lvl5pPr marL="2286000" lvl="4" indent="-228600" algn="l">
              <a:lnSpc>
                <a:spcPct val="100000"/>
              </a:lnSpc>
              <a:spcBef>
                <a:spcPts val="320"/>
              </a:spcBef>
              <a:spcAft>
                <a:spcPts val="0"/>
              </a:spcAft>
              <a:buClr>
                <a:srgbClr val="002D6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2D62"/>
              </a:buClr>
              <a:buSzPts val="2400"/>
              <a:buChar char="•"/>
              <a:defRPr sz="2400"/>
            </a:lvl1pPr>
            <a:lvl2pPr marL="914400" lvl="1" indent="-355600" algn="l">
              <a:lnSpc>
                <a:spcPct val="100000"/>
              </a:lnSpc>
              <a:spcBef>
                <a:spcPts val="400"/>
              </a:spcBef>
              <a:spcAft>
                <a:spcPts val="0"/>
              </a:spcAft>
              <a:buClr>
                <a:srgbClr val="002D62"/>
              </a:buClr>
              <a:buSzPts val="2000"/>
              <a:buChar char="–"/>
              <a:defRPr sz="2000"/>
            </a:lvl2pPr>
            <a:lvl3pPr marL="1371600" lvl="2" indent="-342900" algn="l">
              <a:lnSpc>
                <a:spcPct val="100000"/>
              </a:lnSpc>
              <a:spcBef>
                <a:spcPts val="360"/>
              </a:spcBef>
              <a:spcAft>
                <a:spcPts val="0"/>
              </a:spcAft>
              <a:buClr>
                <a:srgbClr val="002D62"/>
              </a:buClr>
              <a:buSzPts val="1800"/>
              <a:buChar char="•"/>
              <a:defRPr sz="1800"/>
            </a:lvl3pPr>
            <a:lvl4pPr marL="1828800" lvl="3" indent="-330200" algn="l">
              <a:lnSpc>
                <a:spcPct val="100000"/>
              </a:lnSpc>
              <a:spcBef>
                <a:spcPts val="320"/>
              </a:spcBef>
              <a:spcAft>
                <a:spcPts val="0"/>
              </a:spcAft>
              <a:buClr>
                <a:srgbClr val="002D62"/>
              </a:buClr>
              <a:buSzPts val="1600"/>
              <a:buChar char="–"/>
              <a:defRPr sz="1600"/>
            </a:lvl4pPr>
            <a:lvl5pPr marL="2286000" lvl="4" indent="-330200" algn="l">
              <a:lnSpc>
                <a:spcPct val="100000"/>
              </a:lnSpc>
              <a:spcBef>
                <a:spcPts val="320"/>
              </a:spcBef>
              <a:spcAft>
                <a:spcPts val="0"/>
              </a:spcAft>
              <a:buClr>
                <a:srgbClr val="002D6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002D62"/>
              </a:buClr>
              <a:buSzPts val="2400"/>
              <a:buNone/>
              <a:defRPr sz="2400" b="1"/>
            </a:lvl1pPr>
            <a:lvl2pPr marL="914400" lvl="1" indent="-228600" algn="l">
              <a:lnSpc>
                <a:spcPct val="100000"/>
              </a:lnSpc>
              <a:spcBef>
                <a:spcPts val="400"/>
              </a:spcBef>
              <a:spcAft>
                <a:spcPts val="0"/>
              </a:spcAft>
              <a:buClr>
                <a:srgbClr val="002D62"/>
              </a:buClr>
              <a:buSzPts val="2000"/>
              <a:buNone/>
              <a:defRPr sz="2000" b="1"/>
            </a:lvl2pPr>
            <a:lvl3pPr marL="1371600" lvl="2" indent="-228600" algn="l">
              <a:lnSpc>
                <a:spcPct val="100000"/>
              </a:lnSpc>
              <a:spcBef>
                <a:spcPts val="360"/>
              </a:spcBef>
              <a:spcAft>
                <a:spcPts val="0"/>
              </a:spcAft>
              <a:buClr>
                <a:srgbClr val="002D62"/>
              </a:buClr>
              <a:buSzPts val="1800"/>
              <a:buNone/>
              <a:defRPr sz="1800" b="1"/>
            </a:lvl3pPr>
            <a:lvl4pPr marL="1828800" lvl="3" indent="-228600" algn="l">
              <a:lnSpc>
                <a:spcPct val="100000"/>
              </a:lnSpc>
              <a:spcBef>
                <a:spcPts val="320"/>
              </a:spcBef>
              <a:spcAft>
                <a:spcPts val="0"/>
              </a:spcAft>
              <a:buClr>
                <a:srgbClr val="002D62"/>
              </a:buClr>
              <a:buSzPts val="1600"/>
              <a:buNone/>
              <a:defRPr sz="1600" b="1"/>
            </a:lvl4pPr>
            <a:lvl5pPr marL="2286000" lvl="4" indent="-228600" algn="l">
              <a:lnSpc>
                <a:spcPct val="100000"/>
              </a:lnSpc>
              <a:spcBef>
                <a:spcPts val="320"/>
              </a:spcBef>
              <a:spcAft>
                <a:spcPts val="0"/>
              </a:spcAft>
              <a:buClr>
                <a:srgbClr val="002D6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2D62"/>
              </a:buClr>
              <a:buSzPts val="2400"/>
              <a:buChar char="•"/>
              <a:defRPr sz="2400"/>
            </a:lvl1pPr>
            <a:lvl2pPr marL="914400" lvl="1" indent="-355600" algn="l">
              <a:lnSpc>
                <a:spcPct val="100000"/>
              </a:lnSpc>
              <a:spcBef>
                <a:spcPts val="400"/>
              </a:spcBef>
              <a:spcAft>
                <a:spcPts val="0"/>
              </a:spcAft>
              <a:buClr>
                <a:srgbClr val="002D62"/>
              </a:buClr>
              <a:buSzPts val="2000"/>
              <a:buChar char="–"/>
              <a:defRPr sz="2000"/>
            </a:lvl2pPr>
            <a:lvl3pPr marL="1371600" lvl="2" indent="-342900" algn="l">
              <a:lnSpc>
                <a:spcPct val="100000"/>
              </a:lnSpc>
              <a:spcBef>
                <a:spcPts val="360"/>
              </a:spcBef>
              <a:spcAft>
                <a:spcPts val="0"/>
              </a:spcAft>
              <a:buClr>
                <a:srgbClr val="002D62"/>
              </a:buClr>
              <a:buSzPts val="1800"/>
              <a:buChar char="•"/>
              <a:defRPr sz="1800"/>
            </a:lvl3pPr>
            <a:lvl4pPr marL="1828800" lvl="3" indent="-330200" algn="l">
              <a:lnSpc>
                <a:spcPct val="100000"/>
              </a:lnSpc>
              <a:spcBef>
                <a:spcPts val="320"/>
              </a:spcBef>
              <a:spcAft>
                <a:spcPts val="0"/>
              </a:spcAft>
              <a:buClr>
                <a:srgbClr val="002D62"/>
              </a:buClr>
              <a:buSzPts val="1600"/>
              <a:buChar char="–"/>
              <a:defRPr sz="1600"/>
            </a:lvl4pPr>
            <a:lvl5pPr marL="2286000" lvl="4" indent="-330200" algn="l">
              <a:lnSpc>
                <a:spcPct val="100000"/>
              </a:lnSpc>
              <a:spcBef>
                <a:spcPts val="320"/>
              </a:spcBef>
              <a:spcAft>
                <a:spcPts val="0"/>
              </a:spcAft>
              <a:buClr>
                <a:srgbClr val="002D6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57201" y="0"/>
            <a:ext cx="3987902" cy="146211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D1124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1" y="0"/>
            <a:ext cx="3987902" cy="1462111"/>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D11242"/>
              </a:buClr>
              <a:buSzPts val="3200"/>
              <a:buFont typeface="Arial"/>
              <a:buNone/>
              <a:defRPr sz="3200" b="1" i="0" u="none" strike="noStrike" cap="none">
                <a:solidFill>
                  <a:srgbClr val="D1124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462111"/>
            <a:ext cx="6937377" cy="313251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2D62"/>
              </a:buClr>
              <a:buSzPts val="3200"/>
              <a:buFont typeface="Arial"/>
              <a:buChar char="•"/>
              <a:defRPr sz="3200" b="0" i="0" u="none" strike="noStrike" cap="none">
                <a:solidFill>
                  <a:srgbClr val="002D62"/>
                </a:solidFill>
                <a:latin typeface="Arial"/>
                <a:ea typeface="Arial"/>
                <a:cs typeface="Arial"/>
                <a:sym typeface="Arial"/>
              </a:defRPr>
            </a:lvl1pPr>
            <a:lvl2pPr marL="914400" marR="0" lvl="1" indent="-406400" algn="l" rtl="0">
              <a:lnSpc>
                <a:spcPct val="100000"/>
              </a:lnSpc>
              <a:spcBef>
                <a:spcPts val="560"/>
              </a:spcBef>
              <a:spcAft>
                <a:spcPts val="0"/>
              </a:spcAft>
              <a:buClr>
                <a:srgbClr val="002D62"/>
              </a:buClr>
              <a:buSzPts val="2800"/>
              <a:buFont typeface="Arial"/>
              <a:buChar char="–"/>
              <a:defRPr sz="2800" b="0" i="0" u="none" strike="noStrike" cap="none">
                <a:solidFill>
                  <a:srgbClr val="002D62"/>
                </a:solidFill>
                <a:latin typeface="Arial"/>
                <a:ea typeface="Arial"/>
                <a:cs typeface="Arial"/>
                <a:sym typeface="Arial"/>
              </a:defRPr>
            </a:lvl2pPr>
            <a:lvl3pPr marL="1371600" marR="0" lvl="2" indent="-381000" algn="l" rtl="0">
              <a:lnSpc>
                <a:spcPct val="100000"/>
              </a:lnSpc>
              <a:spcBef>
                <a:spcPts val="480"/>
              </a:spcBef>
              <a:spcAft>
                <a:spcPts val="0"/>
              </a:spcAft>
              <a:buClr>
                <a:srgbClr val="002D62"/>
              </a:buClr>
              <a:buSzPts val="2400"/>
              <a:buFont typeface="Arial"/>
              <a:buChar char="•"/>
              <a:defRPr sz="2400" b="0" i="0" u="none" strike="noStrike" cap="none">
                <a:solidFill>
                  <a:srgbClr val="002D62"/>
                </a:solidFill>
                <a:latin typeface="Arial"/>
                <a:ea typeface="Arial"/>
                <a:cs typeface="Arial"/>
                <a:sym typeface="Arial"/>
              </a:defRPr>
            </a:lvl3pPr>
            <a:lvl4pPr marL="1828800" marR="0" lvl="3" indent="-355600" algn="l" rtl="0">
              <a:lnSpc>
                <a:spcPct val="100000"/>
              </a:lnSpc>
              <a:spcBef>
                <a:spcPts val="400"/>
              </a:spcBef>
              <a:spcAft>
                <a:spcPts val="0"/>
              </a:spcAft>
              <a:buClr>
                <a:srgbClr val="002D62"/>
              </a:buClr>
              <a:buSzPts val="2000"/>
              <a:buFont typeface="Arial"/>
              <a:buChar char="–"/>
              <a:defRPr sz="2000" b="0" i="0" u="none" strike="noStrike" cap="none">
                <a:solidFill>
                  <a:srgbClr val="002D62"/>
                </a:solidFill>
                <a:latin typeface="Arial"/>
                <a:ea typeface="Arial"/>
                <a:cs typeface="Arial"/>
                <a:sym typeface="Arial"/>
              </a:defRPr>
            </a:lvl4pPr>
            <a:lvl5pPr marL="2286000" marR="0" lvl="4" indent="-355600" algn="l" rtl="0">
              <a:lnSpc>
                <a:spcPct val="100000"/>
              </a:lnSpc>
              <a:spcBef>
                <a:spcPts val="400"/>
              </a:spcBef>
              <a:spcAft>
                <a:spcPts val="0"/>
              </a:spcAft>
              <a:buClr>
                <a:srgbClr val="002D62"/>
              </a:buClr>
              <a:buSzPts val="2000"/>
              <a:buFont typeface="Arial"/>
              <a:buChar char="»"/>
              <a:defRPr sz="2000" b="0" i="0" u="none" strike="noStrike" cap="none">
                <a:solidFill>
                  <a:srgbClr val="002D6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362850" y="1996650"/>
            <a:ext cx="6049800" cy="57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11242"/>
              </a:buClr>
              <a:buSzPts val="2880"/>
              <a:buFont typeface="Arial"/>
              <a:buNone/>
            </a:pPr>
            <a:r>
              <a:rPr lang="en-GB" sz="5280">
                <a:latin typeface="Calibri"/>
                <a:ea typeface="Calibri"/>
                <a:cs typeface="Calibri"/>
                <a:sym typeface="Calibri"/>
              </a:rPr>
              <a:t>RSE Parents’ Information Evening</a:t>
            </a:r>
            <a:endParaRPr sz="528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p:nvPr/>
        </p:nvSpPr>
        <p:spPr>
          <a:xfrm>
            <a:off x="9140850" y="5122275"/>
            <a:ext cx="679200" cy="679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a:off x="0" y="0"/>
            <a:ext cx="8992200" cy="500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4" name="Google Shape;154;p25"/>
          <p:cNvGraphicFramePr/>
          <p:nvPr/>
        </p:nvGraphicFramePr>
        <p:xfrm>
          <a:off x="206075" y="117625"/>
          <a:ext cx="3000000" cy="3000000"/>
        </p:xfrm>
        <a:graphic>
          <a:graphicData uri="http://schemas.openxmlformats.org/drawingml/2006/table">
            <a:tbl>
              <a:tblPr>
                <a:noFill/>
                <a:tableStyleId>{E68C8591-B5C8-4CA3-9CD1-40A82E73104A}</a:tableStyleId>
              </a:tblPr>
              <a:tblGrid>
                <a:gridCol w="2985500">
                  <a:extLst>
                    <a:ext uri="{9D8B030D-6E8A-4147-A177-3AD203B41FA5}">
                      <a16:colId xmlns:a16="http://schemas.microsoft.com/office/drawing/2014/main" val="20000"/>
                    </a:ext>
                  </a:extLst>
                </a:gridCol>
                <a:gridCol w="1053700">
                  <a:extLst>
                    <a:ext uri="{9D8B030D-6E8A-4147-A177-3AD203B41FA5}">
                      <a16:colId xmlns:a16="http://schemas.microsoft.com/office/drawing/2014/main" val="20001"/>
                    </a:ext>
                  </a:extLst>
                </a:gridCol>
                <a:gridCol w="1159500">
                  <a:extLst>
                    <a:ext uri="{9D8B030D-6E8A-4147-A177-3AD203B41FA5}">
                      <a16:colId xmlns:a16="http://schemas.microsoft.com/office/drawing/2014/main" val="20002"/>
                    </a:ext>
                  </a:extLst>
                </a:gridCol>
                <a:gridCol w="3301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1200"/>
                        </a:spcBef>
                        <a:spcAft>
                          <a:spcPts val="0"/>
                        </a:spcAft>
                        <a:buNone/>
                      </a:pPr>
                      <a:r>
                        <a:rPr lang="en-GB" sz="1000" b="1"/>
                        <a:t>DfE Wording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Subject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Year Group</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Overview</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66775">
                <a:tc>
                  <a:txBody>
                    <a:bodyPr/>
                    <a:lstStyle/>
                    <a:p>
                      <a:pPr marL="0" lvl="0" indent="0" algn="l" rtl="0">
                        <a:lnSpc>
                          <a:spcPct val="115000"/>
                        </a:lnSpc>
                        <a:spcBef>
                          <a:spcPts val="1200"/>
                        </a:spcBef>
                        <a:spcAft>
                          <a:spcPts val="0"/>
                        </a:spcAft>
                        <a:buNone/>
                      </a:pPr>
                      <a:r>
                        <a:rPr lang="en-GB" sz="1000"/>
                        <a:t>1.1 What constitutes sexual harassment and sexual violence and why these are always unacceptable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9675">
                <a:tc>
                  <a:txBody>
                    <a:bodyPr/>
                    <a:lstStyle/>
                    <a:p>
                      <a:pPr marL="0" lvl="0" indent="0" algn="l" rtl="0">
                        <a:lnSpc>
                          <a:spcPct val="115000"/>
                        </a:lnSpc>
                        <a:spcBef>
                          <a:spcPts val="1200"/>
                        </a:spcBef>
                        <a:spcAft>
                          <a:spcPts val="0"/>
                        </a:spcAft>
                        <a:buNone/>
                      </a:pPr>
                      <a:r>
                        <a:rPr lang="en-GB" sz="1000"/>
                        <a:t>1.2 That specifically sexually explicit material e.g. pornography presents a distorted picture of sexual behaviours, can damage the way people see themselves in relation to others and negatively affect how they behave towards sexual partner</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This is delivered on a super-learning day which is off-timetable. Students learn about the misconceptions associated with pornography. STUDENTS </a:t>
                      </a:r>
                      <a:r>
                        <a:rPr lang="en-GB" sz="1000" b="1"/>
                        <a:t>DO NOT</a:t>
                      </a:r>
                      <a:r>
                        <a:rPr lang="en-GB" sz="1000"/>
                        <a:t> SEE EXPLICIT IMAGES OR VIDEOS AS PART OF THIS EDUCATION.</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04975">
                <a:tc>
                  <a:txBody>
                    <a:bodyPr/>
                    <a:lstStyle/>
                    <a:p>
                      <a:pPr marL="0" lvl="0" indent="0" algn="l" rtl="0">
                        <a:lnSpc>
                          <a:spcPct val="115000"/>
                        </a:lnSpc>
                        <a:spcBef>
                          <a:spcPts val="1200"/>
                        </a:spcBef>
                        <a:spcAft>
                          <a:spcPts val="0"/>
                        </a:spcAft>
                        <a:buNone/>
                      </a:pPr>
                      <a:r>
                        <a:rPr lang="en-GB" sz="1000"/>
                        <a:t>1.3 The concepts of, and laws relating to, sexual consent, sexual exploitation, abuse, grooming, coercion, harassment, rape domestic abuse, forced marriage, honour-based violence and FGM, and how these can affect current and future relationships</a:t>
                      </a:r>
                      <a:endParaRPr sz="1000"/>
                    </a:p>
                    <a:p>
                      <a:pPr marL="0" lvl="0" indent="0" algn="l" rtl="0">
                        <a:lnSpc>
                          <a:spcPct val="115000"/>
                        </a:lnSpc>
                        <a:spcBef>
                          <a:spcPts val="1200"/>
                        </a:spcBef>
                        <a:spcAft>
                          <a:spcPts val="0"/>
                        </a:spcAft>
                        <a:buNone/>
                      </a:pPr>
                      <a:r>
                        <a:rPr lang="en-GB"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Assemblies</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Year appropriate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BROOK deliver a session on sex and the law</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Some of these other concepts are delivered by SLT in assemblies in an age-appropriate way.</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p:nvPr/>
        </p:nvSpPr>
        <p:spPr>
          <a:xfrm>
            <a:off x="0" y="0"/>
            <a:ext cx="8992200" cy="500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1" name="Google Shape;161;p26"/>
          <p:cNvGraphicFramePr/>
          <p:nvPr/>
        </p:nvGraphicFramePr>
        <p:xfrm>
          <a:off x="184850" y="41425"/>
          <a:ext cx="3000000" cy="3000000"/>
        </p:xfrm>
        <a:graphic>
          <a:graphicData uri="http://schemas.openxmlformats.org/drawingml/2006/table">
            <a:tbl>
              <a:tblPr>
                <a:noFill/>
                <a:tableStyleId>{E68C8591-B5C8-4CA3-9CD1-40A82E73104A}</a:tableStyleId>
              </a:tblPr>
              <a:tblGrid>
                <a:gridCol w="3006725">
                  <a:extLst>
                    <a:ext uri="{9D8B030D-6E8A-4147-A177-3AD203B41FA5}">
                      <a16:colId xmlns:a16="http://schemas.microsoft.com/office/drawing/2014/main" val="20000"/>
                    </a:ext>
                  </a:extLst>
                </a:gridCol>
                <a:gridCol w="1053700">
                  <a:extLst>
                    <a:ext uri="{9D8B030D-6E8A-4147-A177-3AD203B41FA5}">
                      <a16:colId xmlns:a16="http://schemas.microsoft.com/office/drawing/2014/main" val="20001"/>
                    </a:ext>
                  </a:extLst>
                </a:gridCol>
                <a:gridCol w="1159500">
                  <a:extLst>
                    <a:ext uri="{9D8B030D-6E8A-4147-A177-3AD203B41FA5}">
                      <a16:colId xmlns:a16="http://schemas.microsoft.com/office/drawing/2014/main" val="20002"/>
                    </a:ext>
                  </a:extLst>
                </a:gridCol>
                <a:gridCol w="3301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1200"/>
                        </a:spcBef>
                        <a:spcAft>
                          <a:spcPts val="0"/>
                        </a:spcAft>
                        <a:buNone/>
                      </a:pPr>
                      <a:r>
                        <a:rPr lang="en-GB" sz="1000" b="1"/>
                        <a:t>DfE Wording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Subject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Year Group</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Overview</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38225">
                <a:tc>
                  <a:txBody>
                    <a:bodyPr/>
                    <a:lstStyle/>
                    <a:p>
                      <a:pPr marL="0" lvl="0" indent="0" algn="l" rtl="0">
                        <a:lnSpc>
                          <a:spcPct val="115000"/>
                        </a:lnSpc>
                        <a:spcBef>
                          <a:spcPts val="1200"/>
                        </a:spcBef>
                        <a:spcAft>
                          <a:spcPts val="0"/>
                        </a:spcAft>
                        <a:buNone/>
                      </a:pPr>
                      <a:r>
                        <a:rPr lang="en-GB" sz="1000"/>
                        <a:t>1.4 How people can actively communicate and recognise consent from others, including sexual consent, and how and when consent can be withdrawn (in all contexts, including online)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BROOK deliver a session on sex and the law</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9675">
                <a:tc>
                  <a:txBody>
                    <a:bodyPr/>
                    <a:lstStyle/>
                    <a:p>
                      <a:pPr marL="0" lvl="0" indent="0" algn="l" rtl="0">
                        <a:lnSpc>
                          <a:spcPct val="115000"/>
                        </a:lnSpc>
                        <a:spcBef>
                          <a:spcPts val="1200"/>
                        </a:spcBef>
                        <a:spcAft>
                          <a:spcPts val="0"/>
                        </a:spcAft>
                        <a:buNone/>
                      </a:pPr>
                      <a:r>
                        <a:rPr lang="en-GB" sz="1000"/>
                        <a:t>1.5 How to recognise the characteristics and positive aspects of healthy one-to-one intimate relationships, which include mutual respect, consent, loyalty, trust, shared interests and outlook, sex and friendship</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RE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7</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Healthy and Unhealthy relationships- students look at different types of abuse in relationships. Sexual abuse is mentioned but this is not the main focus of the lesson. The lesson just makes students aware that sexual abuse is wrong.</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90625">
                <a:tc>
                  <a:txBody>
                    <a:bodyPr/>
                    <a:lstStyle/>
                    <a:p>
                      <a:pPr marL="0" lvl="0" indent="0" algn="l" rtl="0">
                        <a:lnSpc>
                          <a:spcPct val="115000"/>
                        </a:lnSpc>
                        <a:spcBef>
                          <a:spcPts val="1200"/>
                        </a:spcBef>
                        <a:spcAft>
                          <a:spcPts val="0"/>
                        </a:spcAft>
                        <a:buNone/>
                      </a:pPr>
                      <a:r>
                        <a:rPr lang="en-GB" sz="1000"/>
                        <a:t>1.6 That all aspects of health can be affected by choices they make in sex and relationships, positively or negatively, e.g. physical, emotional, mental, sexual and reproductive health and wellbeing</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BROOK deliver this as part of their session on healthy relationships. Students will look at a range of STI’s and what impact these can have on health.</a:t>
                      </a:r>
                      <a:endParaRPr sz="1000"/>
                    </a:p>
                    <a:p>
                      <a:pPr marL="0" lvl="0" indent="0" algn="l" rtl="0">
                        <a:lnSpc>
                          <a:spcPct val="115000"/>
                        </a:lnSpc>
                        <a:spcBef>
                          <a:spcPts val="1200"/>
                        </a:spcBef>
                        <a:spcAft>
                          <a:spcPts val="0"/>
                        </a:spcAft>
                        <a:buNone/>
                      </a:pPr>
                      <a:r>
                        <a:rPr lang="en-GB"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38225">
                <a:tc>
                  <a:txBody>
                    <a:bodyPr/>
                    <a:lstStyle/>
                    <a:p>
                      <a:pPr marL="0" lvl="0" indent="0" algn="l" rtl="0">
                        <a:lnSpc>
                          <a:spcPct val="115000"/>
                        </a:lnSpc>
                        <a:spcBef>
                          <a:spcPts val="1200"/>
                        </a:spcBef>
                        <a:spcAft>
                          <a:spcPts val="0"/>
                        </a:spcAft>
                        <a:buNone/>
                      </a:pPr>
                      <a:r>
                        <a:rPr lang="en-GB" sz="1000"/>
                        <a:t>1.7 That there are a range of strategies for identifying and managing sexual pressure, including understanding peer pressure, resisting pressure and not pressurising others</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BROOK deliver this as part of their session on healthy relationships.</a:t>
                      </a:r>
                      <a:endParaRPr sz="1000"/>
                    </a:p>
                    <a:p>
                      <a:pPr marL="0" lvl="0" indent="0" algn="l" rtl="0">
                        <a:lnSpc>
                          <a:spcPct val="115000"/>
                        </a:lnSpc>
                        <a:spcBef>
                          <a:spcPts val="1200"/>
                        </a:spcBef>
                        <a:spcAft>
                          <a:spcPts val="0"/>
                        </a:spcAft>
                        <a:buNone/>
                      </a:pPr>
                      <a:r>
                        <a:rPr lang="en-GB" sz="1000"/>
                        <a:t>This is also covered in the ‘Making sense of relationships’ lesson.</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p:nvPr/>
        </p:nvSpPr>
        <p:spPr>
          <a:xfrm>
            <a:off x="0" y="0"/>
            <a:ext cx="8992200" cy="500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8" name="Google Shape;168;p27"/>
          <p:cNvGraphicFramePr/>
          <p:nvPr/>
        </p:nvGraphicFramePr>
        <p:xfrm>
          <a:off x="184850" y="117625"/>
          <a:ext cx="3000000" cy="3000000"/>
        </p:xfrm>
        <a:graphic>
          <a:graphicData uri="http://schemas.openxmlformats.org/drawingml/2006/table">
            <a:tbl>
              <a:tblPr>
                <a:noFill/>
                <a:tableStyleId>{E68C8591-B5C8-4CA3-9CD1-40A82E73104A}</a:tableStyleId>
              </a:tblPr>
              <a:tblGrid>
                <a:gridCol w="3006725">
                  <a:extLst>
                    <a:ext uri="{9D8B030D-6E8A-4147-A177-3AD203B41FA5}">
                      <a16:colId xmlns:a16="http://schemas.microsoft.com/office/drawing/2014/main" val="20000"/>
                    </a:ext>
                  </a:extLst>
                </a:gridCol>
                <a:gridCol w="1053700">
                  <a:extLst>
                    <a:ext uri="{9D8B030D-6E8A-4147-A177-3AD203B41FA5}">
                      <a16:colId xmlns:a16="http://schemas.microsoft.com/office/drawing/2014/main" val="20001"/>
                    </a:ext>
                  </a:extLst>
                </a:gridCol>
                <a:gridCol w="1159500">
                  <a:extLst>
                    <a:ext uri="{9D8B030D-6E8A-4147-A177-3AD203B41FA5}">
                      <a16:colId xmlns:a16="http://schemas.microsoft.com/office/drawing/2014/main" val="20002"/>
                    </a:ext>
                  </a:extLst>
                </a:gridCol>
                <a:gridCol w="3301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1200"/>
                        </a:spcBef>
                        <a:spcAft>
                          <a:spcPts val="0"/>
                        </a:spcAft>
                        <a:buNone/>
                      </a:pPr>
                      <a:r>
                        <a:rPr lang="en-GB" sz="1000" b="1"/>
                        <a:t>DfE Wording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Subject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Year Group</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Overview</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90625">
                <a:tc>
                  <a:txBody>
                    <a:bodyPr/>
                    <a:lstStyle/>
                    <a:p>
                      <a:pPr marL="0" lvl="0" indent="0" algn="l" rtl="0">
                        <a:lnSpc>
                          <a:spcPct val="115000"/>
                        </a:lnSpc>
                        <a:spcBef>
                          <a:spcPts val="1200"/>
                        </a:spcBef>
                        <a:spcAft>
                          <a:spcPts val="0"/>
                        </a:spcAft>
                        <a:buNone/>
                      </a:pPr>
                      <a:r>
                        <a:rPr lang="en-GB" sz="1000"/>
                        <a:t>1.8 That they have a choice to delay sex or to enjoy intimacy without sex</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BROOK deliver this as part of their session which looks at choices of when or when not to start intimate relationships.</a:t>
                      </a:r>
                      <a:endParaRPr sz="1000"/>
                    </a:p>
                    <a:p>
                      <a:pPr marL="0" lvl="0" indent="0" algn="l" rtl="0">
                        <a:lnSpc>
                          <a:spcPct val="115000"/>
                        </a:lnSpc>
                        <a:spcBef>
                          <a:spcPts val="1200"/>
                        </a:spcBef>
                        <a:spcAft>
                          <a:spcPts val="0"/>
                        </a:spcAft>
                        <a:buNone/>
                      </a:pPr>
                      <a:r>
                        <a:rPr lang="en-GB" sz="1000"/>
                        <a:t>This is also covered in the ‘making sense of relationships’ lesson.</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01325">
                <a:tc>
                  <a:txBody>
                    <a:bodyPr/>
                    <a:lstStyle/>
                    <a:p>
                      <a:pPr marL="0" lvl="0" indent="0" algn="l" rtl="0">
                        <a:lnSpc>
                          <a:spcPct val="115000"/>
                        </a:lnSpc>
                        <a:spcBef>
                          <a:spcPts val="1200"/>
                        </a:spcBef>
                        <a:spcAft>
                          <a:spcPts val="0"/>
                        </a:spcAft>
                        <a:buNone/>
                      </a:pPr>
                      <a:r>
                        <a:rPr lang="en-GB" sz="1000"/>
                        <a:t>1.9 The facts about the full range of contraceptive choices, efficacy and options available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RE</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r>
                        <a:rPr lang="en-GB" sz="1000"/>
                        <a:t> Science</a:t>
                      </a:r>
                      <a:endParaRPr sz="1000"/>
                    </a:p>
                    <a:p>
                      <a:pPr marL="0" lvl="0" indent="0" algn="l" rtl="0">
                        <a:lnSpc>
                          <a:spcPct val="115000"/>
                        </a:lnSpc>
                        <a:spcBef>
                          <a:spcPts val="1200"/>
                        </a:spcBef>
                        <a:spcAft>
                          <a:spcPts val="0"/>
                        </a:spcAft>
                        <a:buNone/>
                      </a:pPr>
                      <a:r>
                        <a:rPr lang="en-GB" sz="1000"/>
                        <a:t> Biology</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r>
                        <a:rPr lang="en-GB" sz="1000"/>
                        <a:t>Year 7</a:t>
                      </a:r>
                      <a:endParaRPr sz="1000"/>
                    </a:p>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Marriage and the Family: Christianity. Students learn about the different types of contraception and then learn about the different Christian teachings on these as well as Muslim teachings.</a:t>
                      </a:r>
                      <a:endParaRPr sz="1000"/>
                    </a:p>
                    <a:p>
                      <a:pPr marL="0" lvl="0" indent="0" algn="l" rtl="0">
                        <a:lnSpc>
                          <a:spcPct val="115000"/>
                        </a:lnSpc>
                        <a:spcBef>
                          <a:spcPts val="1200"/>
                        </a:spcBef>
                        <a:spcAft>
                          <a:spcPts val="0"/>
                        </a:spcAft>
                        <a:buNone/>
                      </a:pPr>
                      <a:r>
                        <a:rPr lang="en-GB" sz="1000"/>
                        <a:t>Human Reproduction</a:t>
                      </a:r>
                      <a:r>
                        <a:rPr lang="en-GB" sz="1000" b="1"/>
                        <a:t> </a:t>
                      </a:r>
                      <a:r>
                        <a:rPr lang="en-GB" sz="1000" b="1">
                          <a:solidFill>
                            <a:srgbClr val="FF0000"/>
                          </a:solidFill>
                        </a:rPr>
                        <a:t>CAN NOT WITHDRAW CHILD FROM</a:t>
                      </a:r>
                      <a:endParaRPr sz="1000" b="1">
                        <a:solidFill>
                          <a:srgbClr val="FF0000"/>
                        </a:solidFill>
                      </a:endParaRPr>
                    </a:p>
                    <a:p>
                      <a:pPr marL="0" lvl="0" indent="0" algn="l" rtl="0">
                        <a:lnSpc>
                          <a:spcPct val="115000"/>
                        </a:lnSpc>
                        <a:spcBef>
                          <a:spcPts val="1200"/>
                        </a:spcBef>
                        <a:spcAft>
                          <a:spcPts val="0"/>
                        </a:spcAft>
                        <a:buNone/>
                      </a:pPr>
                      <a:r>
                        <a:rPr lang="en-GB" sz="1000"/>
                        <a:t>Hormonal Co-ordination</a:t>
                      </a:r>
                      <a:r>
                        <a:rPr lang="en-GB" sz="1000" b="1"/>
                        <a:t> </a:t>
                      </a:r>
                      <a:r>
                        <a:rPr lang="en-GB" sz="1000" b="1">
                          <a:solidFill>
                            <a:srgbClr val="FF0000"/>
                          </a:solidFill>
                        </a:rPr>
                        <a:t>CAN NOT WITHDRAW CHILD FROM</a:t>
                      </a:r>
                      <a:endParaRPr sz="1000" b="1">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p:nvPr/>
        </p:nvSpPr>
        <p:spPr>
          <a:xfrm>
            <a:off x="0" y="0"/>
            <a:ext cx="8992200" cy="500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75" name="Google Shape;175;p28"/>
          <p:cNvGraphicFramePr/>
          <p:nvPr/>
        </p:nvGraphicFramePr>
        <p:xfrm>
          <a:off x="184850" y="117625"/>
          <a:ext cx="3000000" cy="3000000"/>
        </p:xfrm>
        <a:graphic>
          <a:graphicData uri="http://schemas.openxmlformats.org/drawingml/2006/table">
            <a:tbl>
              <a:tblPr>
                <a:noFill/>
                <a:tableStyleId>{E68C8591-B5C8-4CA3-9CD1-40A82E73104A}</a:tableStyleId>
              </a:tblPr>
              <a:tblGrid>
                <a:gridCol w="3006725">
                  <a:extLst>
                    <a:ext uri="{9D8B030D-6E8A-4147-A177-3AD203B41FA5}">
                      <a16:colId xmlns:a16="http://schemas.microsoft.com/office/drawing/2014/main" val="20000"/>
                    </a:ext>
                  </a:extLst>
                </a:gridCol>
                <a:gridCol w="1053700">
                  <a:extLst>
                    <a:ext uri="{9D8B030D-6E8A-4147-A177-3AD203B41FA5}">
                      <a16:colId xmlns:a16="http://schemas.microsoft.com/office/drawing/2014/main" val="20001"/>
                    </a:ext>
                  </a:extLst>
                </a:gridCol>
                <a:gridCol w="1159500">
                  <a:extLst>
                    <a:ext uri="{9D8B030D-6E8A-4147-A177-3AD203B41FA5}">
                      <a16:colId xmlns:a16="http://schemas.microsoft.com/office/drawing/2014/main" val="20002"/>
                    </a:ext>
                  </a:extLst>
                </a:gridCol>
                <a:gridCol w="3301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1200"/>
                        </a:spcBef>
                        <a:spcAft>
                          <a:spcPts val="0"/>
                        </a:spcAft>
                        <a:buNone/>
                      </a:pPr>
                      <a:r>
                        <a:rPr lang="en-GB" sz="1000" b="1"/>
                        <a:t>DfE Wording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Subject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Year Group</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Overview</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47425">
                <a:tc>
                  <a:txBody>
                    <a:bodyPr/>
                    <a:lstStyle/>
                    <a:p>
                      <a:pPr marL="0" lvl="0" indent="0" algn="l" rtl="0">
                        <a:lnSpc>
                          <a:spcPct val="115000"/>
                        </a:lnSpc>
                        <a:spcBef>
                          <a:spcPts val="1200"/>
                        </a:spcBef>
                        <a:spcAft>
                          <a:spcPts val="0"/>
                        </a:spcAft>
                        <a:buNone/>
                      </a:pPr>
                      <a:r>
                        <a:rPr lang="en-GB" sz="1000"/>
                        <a:t>2.0 How the different sexually transmitted infections (STIs), including HIV/AIDs, are transmitted, how risk can be reduced through safer sex (including through condom use) and the importance of and facts about testing</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RE</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r>
                        <a:rPr lang="en-GB" sz="1000"/>
                        <a:t>PSHE</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Biology</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r>
                        <a:rPr lang="en-GB" sz="1000"/>
                        <a:t>Year 10</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Marriage and the Family: Christianity. When students learn about the different types of contraception we discuss which of them prevent sexually transmitted diseases (STI’s)</a:t>
                      </a:r>
                      <a:endParaRPr sz="1000"/>
                    </a:p>
                    <a:p>
                      <a:pPr marL="0" lvl="0" indent="0" algn="l" rtl="0">
                        <a:lnSpc>
                          <a:spcPct val="115000"/>
                        </a:lnSpc>
                        <a:spcBef>
                          <a:spcPts val="1200"/>
                        </a:spcBef>
                        <a:spcAft>
                          <a:spcPts val="0"/>
                        </a:spcAft>
                        <a:buNone/>
                      </a:pPr>
                      <a:r>
                        <a:rPr lang="en-GB" sz="1000"/>
                        <a:t>BROOK deliver this as part of their session on healthy relationships.</a:t>
                      </a:r>
                      <a:endParaRPr sz="1000"/>
                    </a:p>
                    <a:p>
                      <a:pPr marL="0" lvl="0" indent="0" algn="l" rtl="0">
                        <a:lnSpc>
                          <a:spcPct val="115000"/>
                        </a:lnSpc>
                        <a:spcBef>
                          <a:spcPts val="1200"/>
                        </a:spcBef>
                        <a:spcAft>
                          <a:spcPts val="0"/>
                        </a:spcAft>
                        <a:buNone/>
                      </a:pPr>
                      <a:r>
                        <a:rPr lang="en-GB" sz="1000"/>
                        <a:t>Communicable Diseases</a:t>
                      </a:r>
                      <a:r>
                        <a:rPr lang="en-GB" sz="1000" b="1"/>
                        <a:t> </a:t>
                      </a:r>
                      <a:r>
                        <a:rPr lang="en-GB" sz="1000" b="1">
                          <a:solidFill>
                            <a:srgbClr val="FF0000"/>
                          </a:solidFill>
                        </a:rPr>
                        <a:t>CAN NOT WITHDRAW CHILD FROM</a:t>
                      </a:r>
                      <a:endParaRPr sz="1000" b="1">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53050">
                <a:tc>
                  <a:txBody>
                    <a:bodyPr/>
                    <a:lstStyle/>
                    <a:p>
                      <a:pPr marL="0" lvl="0" indent="0" algn="l" rtl="0">
                        <a:lnSpc>
                          <a:spcPct val="115000"/>
                        </a:lnSpc>
                        <a:spcBef>
                          <a:spcPts val="1200"/>
                        </a:spcBef>
                        <a:spcAft>
                          <a:spcPts val="0"/>
                        </a:spcAft>
                        <a:buNone/>
                      </a:pPr>
                      <a:r>
                        <a:rPr lang="en-GB" sz="1000"/>
                        <a:t>2.3 About the prevalence of some STIs, the impact they can have on those who contract them and key facts about treatment</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RE</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PSHE</a:t>
                      </a: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r>
                        <a:rPr lang="en-GB" sz="1000"/>
                        <a:t>Biology</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Year 10</a:t>
                      </a:r>
                      <a:endParaRPr sz="1000"/>
                    </a:p>
                    <a:p>
                      <a:pPr marL="0" lvl="0" indent="0" algn="l" rtl="0">
                        <a:lnSpc>
                          <a:spcPct val="115000"/>
                        </a:lnSpc>
                        <a:spcBef>
                          <a:spcPts val="1200"/>
                        </a:spcBef>
                        <a:spcAft>
                          <a:spcPts val="0"/>
                        </a:spcAft>
                        <a:buNone/>
                      </a:pPr>
                      <a:endParaRPr sz="1000"/>
                    </a:p>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Marriage and the Family: Christianity. When students learn about the different types of contraception we discuss which of them prevent sexually transmitted diseases (STI’s) and the impacts STI’s can have on people.</a:t>
                      </a:r>
                      <a:endParaRPr sz="1000"/>
                    </a:p>
                    <a:p>
                      <a:pPr marL="0" lvl="0" indent="0" algn="l" rtl="0">
                        <a:lnSpc>
                          <a:spcPct val="115000"/>
                        </a:lnSpc>
                        <a:spcBef>
                          <a:spcPts val="1200"/>
                        </a:spcBef>
                        <a:spcAft>
                          <a:spcPts val="0"/>
                        </a:spcAft>
                        <a:buNone/>
                      </a:pPr>
                      <a:r>
                        <a:rPr lang="en-GB" sz="1000"/>
                        <a:t>BROOK deliver this as part of their session on healthy relationships.</a:t>
                      </a:r>
                      <a:endParaRPr sz="1000"/>
                    </a:p>
                    <a:p>
                      <a:pPr marL="0" lvl="0" indent="0" algn="l" rtl="0">
                        <a:lnSpc>
                          <a:spcPct val="115000"/>
                        </a:lnSpc>
                        <a:spcBef>
                          <a:spcPts val="1200"/>
                        </a:spcBef>
                        <a:spcAft>
                          <a:spcPts val="0"/>
                        </a:spcAft>
                        <a:buNone/>
                      </a:pPr>
                      <a:r>
                        <a:rPr lang="en-GB" sz="1000"/>
                        <a:t>Communicable Diseases</a:t>
                      </a:r>
                      <a:r>
                        <a:rPr lang="en-GB" sz="1000" b="1">
                          <a:solidFill>
                            <a:srgbClr val="FF0000"/>
                          </a:solidFill>
                        </a:rPr>
                        <a:t> CAN NOT WITHDRAW CHILD FROM</a:t>
                      </a:r>
                      <a:endParaRPr sz="1000" b="1">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p:nvPr/>
        </p:nvSpPr>
        <p:spPr>
          <a:xfrm>
            <a:off x="0" y="0"/>
            <a:ext cx="8992200" cy="500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2" name="Google Shape;182;p29"/>
          <p:cNvGraphicFramePr/>
          <p:nvPr/>
        </p:nvGraphicFramePr>
        <p:xfrm>
          <a:off x="184850" y="117625"/>
          <a:ext cx="3000000" cy="3000000"/>
        </p:xfrm>
        <a:graphic>
          <a:graphicData uri="http://schemas.openxmlformats.org/drawingml/2006/table">
            <a:tbl>
              <a:tblPr>
                <a:noFill/>
                <a:tableStyleId>{E68C8591-B5C8-4CA3-9CD1-40A82E73104A}</a:tableStyleId>
              </a:tblPr>
              <a:tblGrid>
                <a:gridCol w="3006725">
                  <a:extLst>
                    <a:ext uri="{9D8B030D-6E8A-4147-A177-3AD203B41FA5}">
                      <a16:colId xmlns:a16="http://schemas.microsoft.com/office/drawing/2014/main" val="20000"/>
                    </a:ext>
                  </a:extLst>
                </a:gridCol>
                <a:gridCol w="1053700">
                  <a:extLst>
                    <a:ext uri="{9D8B030D-6E8A-4147-A177-3AD203B41FA5}">
                      <a16:colId xmlns:a16="http://schemas.microsoft.com/office/drawing/2014/main" val="20001"/>
                    </a:ext>
                  </a:extLst>
                </a:gridCol>
                <a:gridCol w="1159500">
                  <a:extLst>
                    <a:ext uri="{9D8B030D-6E8A-4147-A177-3AD203B41FA5}">
                      <a16:colId xmlns:a16="http://schemas.microsoft.com/office/drawing/2014/main" val="20002"/>
                    </a:ext>
                  </a:extLst>
                </a:gridCol>
                <a:gridCol w="3301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1200"/>
                        </a:spcBef>
                        <a:spcAft>
                          <a:spcPts val="0"/>
                        </a:spcAft>
                        <a:buNone/>
                      </a:pPr>
                      <a:r>
                        <a:rPr lang="en-GB" sz="1000" b="1"/>
                        <a:t>DfE Wording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Subject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Year Group</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GB" sz="1000" b="1"/>
                        <a:t>Overview</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2425">
                <a:tc>
                  <a:txBody>
                    <a:bodyPr/>
                    <a:lstStyle/>
                    <a:p>
                      <a:pPr marL="0" lvl="0" indent="0" algn="l" rtl="0">
                        <a:lnSpc>
                          <a:spcPct val="115000"/>
                        </a:lnSpc>
                        <a:spcBef>
                          <a:spcPts val="1200"/>
                        </a:spcBef>
                        <a:spcAft>
                          <a:spcPts val="0"/>
                        </a:spcAft>
                        <a:buNone/>
                      </a:pPr>
                      <a:r>
                        <a:rPr lang="en-GB" sz="1000"/>
                        <a:t>2.4 How the use of alcohol and drugs can lead to risky sexual behaviour</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Biology</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Communicable Diseases</a:t>
                      </a:r>
                      <a:r>
                        <a:rPr lang="en-GB" sz="1000" b="1">
                          <a:solidFill>
                            <a:srgbClr val="FF0000"/>
                          </a:solidFill>
                        </a:rPr>
                        <a:t> CAN NOT WITHDRAW CHILD FROM</a:t>
                      </a:r>
                      <a:endParaRPr sz="1000" b="1">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00275">
                <a:tc>
                  <a:txBody>
                    <a:bodyPr/>
                    <a:lstStyle/>
                    <a:p>
                      <a:pPr marL="0" lvl="0" indent="0" algn="l" rtl="0">
                        <a:lnSpc>
                          <a:spcPct val="115000"/>
                        </a:lnSpc>
                        <a:spcBef>
                          <a:spcPts val="1200"/>
                        </a:spcBef>
                        <a:spcAft>
                          <a:spcPts val="0"/>
                        </a:spcAft>
                        <a:buNone/>
                      </a:pPr>
                      <a:r>
                        <a:rPr lang="en-GB" sz="1000"/>
                        <a:t>2.5 How to get further advice, including how and where to access confidential sexual and reproductive health advice and treatment</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RE</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PSHE</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Year 10</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a:t>
                      </a:r>
                      <a:endParaRPr sz="1000"/>
                    </a:p>
                    <a:p>
                      <a:pPr marL="0" lvl="0" indent="0" algn="l" rtl="0">
                        <a:lnSpc>
                          <a:spcPct val="115000"/>
                        </a:lnSpc>
                        <a:spcBef>
                          <a:spcPts val="1200"/>
                        </a:spcBef>
                        <a:spcAft>
                          <a:spcPts val="0"/>
                        </a:spcAft>
                        <a:buNone/>
                      </a:pPr>
                      <a:r>
                        <a:rPr lang="en-GB" sz="1000"/>
                        <a:t> Year 10</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GB" sz="1000"/>
                        <a:t>Marriage and the Family: Christianity. When students learn about the different types of contraception, we end the lesson with a PowerPoint slide directing them to BROOK for more information.</a:t>
                      </a:r>
                      <a:endParaRPr sz="1000"/>
                    </a:p>
                    <a:p>
                      <a:pPr marL="0" lvl="0" indent="0" algn="l" rtl="0">
                        <a:lnSpc>
                          <a:spcPct val="115000"/>
                        </a:lnSpc>
                        <a:spcBef>
                          <a:spcPts val="1200"/>
                        </a:spcBef>
                        <a:spcAft>
                          <a:spcPts val="0"/>
                        </a:spcAft>
                        <a:buNone/>
                      </a:pPr>
                      <a:r>
                        <a:rPr lang="en-GB" sz="1000">
                          <a:solidFill>
                            <a:srgbClr val="0070C0"/>
                          </a:solidFill>
                        </a:rPr>
                        <a:t> </a:t>
                      </a:r>
                      <a:endParaRPr sz="1000">
                        <a:solidFill>
                          <a:srgbClr val="0070C0"/>
                        </a:solidFill>
                      </a:endParaRPr>
                    </a:p>
                    <a:p>
                      <a:pPr marL="0" lvl="0" indent="0" algn="l" rtl="0">
                        <a:lnSpc>
                          <a:spcPct val="115000"/>
                        </a:lnSpc>
                        <a:spcBef>
                          <a:spcPts val="1200"/>
                        </a:spcBef>
                        <a:spcAft>
                          <a:spcPts val="0"/>
                        </a:spcAft>
                        <a:buNone/>
                      </a:pPr>
                      <a:r>
                        <a:rPr lang="en-GB" sz="1000"/>
                        <a:t>BROOK also promote their organisation as part of their session and what advice and services they offer which is open to all students.</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57200" y="0"/>
            <a:ext cx="48135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Why does this need to be taught in school? </a:t>
            </a:r>
            <a:endParaRPr/>
          </a:p>
        </p:txBody>
      </p:sp>
      <p:sp>
        <p:nvSpPr>
          <p:cNvPr id="189" name="Google Shape;189;p30"/>
          <p:cNvSpPr txBox="1">
            <a:spLocks noGrp="1"/>
          </p:cNvSpPr>
          <p:nvPr>
            <p:ph type="body" idx="1"/>
          </p:nvPr>
        </p:nvSpPr>
        <p:spPr>
          <a:xfrm>
            <a:off x="457200" y="1462100"/>
            <a:ext cx="8443200" cy="3132600"/>
          </a:xfrm>
          <a:prstGeom prst="rect">
            <a:avLst/>
          </a:prstGeom>
        </p:spPr>
        <p:txBody>
          <a:bodyPr spcFirstLastPara="1" wrap="square" lIns="91425" tIns="45700" rIns="91425" bIns="45700" anchor="t" anchorCtr="0">
            <a:normAutofit fontScale="70000" lnSpcReduction="20000"/>
          </a:bodyPr>
          <a:lstStyle/>
          <a:p>
            <a:pPr marL="0" lvl="0" indent="0" algn="l" rtl="0">
              <a:spcBef>
                <a:spcPts val="360"/>
              </a:spcBef>
              <a:spcAft>
                <a:spcPts val="0"/>
              </a:spcAft>
              <a:buNone/>
            </a:pPr>
            <a:r>
              <a:rPr lang="en-GB"/>
              <a:t>In today’s multi-media society, young people are exposed to a vast amount of information about relationships and sex and this can sometimes make an already confusing time seem even more complicated. </a:t>
            </a:r>
            <a:endParaRPr/>
          </a:p>
          <a:p>
            <a:pPr marL="0" lvl="0" indent="0" algn="l" rtl="0">
              <a:spcBef>
                <a:spcPts val="360"/>
              </a:spcBef>
              <a:spcAft>
                <a:spcPts val="0"/>
              </a:spcAft>
              <a:buNone/>
            </a:pPr>
            <a:endParaRPr/>
          </a:p>
          <a:p>
            <a:pPr marL="0" lvl="0" indent="0" algn="l" rtl="0">
              <a:spcBef>
                <a:spcPts val="360"/>
              </a:spcBef>
              <a:spcAft>
                <a:spcPts val="0"/>
              </a:spcAft>
              <a:buNone/>
            </a:pPr>
            <a:r>
              <a:rPr lang="en-GB"/>
              <a:t>All teaching materials are appropriate to the age and emotional maturity of the pupils concerned and the professionally trained external providers (BROOK) and teachers will present the information in an objective, balanced and sensitive manner. </a:t>
            </a:r>
            <a:endParaRPr/>
          </a:p>
          <a:p>
            <a:pPr marL="0" lvl="0" indent="0" algn="l" rtl="0">
              <a:spcBef>
                <a:spcPts val="36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Questions</a:t>
            </a:r>
            <a:endParaRPr/>
          </a:p>
        </p:txBody>
      </p:sp>
      <p:sp>
        <p:nvSpPr>
          <p:cNvPr id="196" name="Google Shape;196;p31"/>
          <p:cNvSpPr txBox="1">
            <a:spLocks noGrp="1"/>
          </p:cNvSpPr>
          <p:nvPr>
            <p:ph type="body" idx="1"/>
          </p:nvPr>
        </p:nvSpPr>
        <p:spPr>
          <a:xfrm>
            <a:off x="457200" y="1462111"/>
            <a:ext cx="6937500" cy="3132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GB"/>
              <a:t>Please email jsavage@pleckgate.com.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Aims</a:t>
            </a:r>
            <a:endParaRPr/>
          </a:p>
        </p:txBody>
      </p:sp>
      <p:sp>
        <p:nvSpPr>
          <p:cNvPr id="95" name="Google Shape;95;p17"/>
          <p:cNvSpPr txBox="1">
            <a:spLocks noGrp="1"/>
          </p:cNvSpPr>
          <p:nvPr>
            <p:ph type="body" idx="1"/>
          </p:nvPr>
        </p:nvSpPr>
        <p:spPr>
          <a:xfrm>
            <a:off x="457200" y="1462111"/>
            <a:ext cx="6937500" cy="31326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GB"/>
              <a:t>To give an overview of what RSE is and what the government legislation on it is. </a:t>
            </a:r>
            <a:endParaRPr/>
          </a:p>
          <a:p>
            <a:pPr marL="457200" lvl="0" indent="-342900" algn="l" rtl="0">
              <a:spcBef>
                <a:spcPts val="0"/>
              </a:spcBef>
              <a:spcAft>
                <a:spcPts val="0"/>
              </a:spcAft>
              <a:buSzPts val="1800"/>
              <a:buChar char="-"/>
            </a:pPr>
            <a:r>
              <a:rPr lang="en-GB"/>
              <a:t>To give an overview of how RSE is taught at Pleckgate.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Introductions</a:t>
            </a:r>
            <a:endParaRPr/>
          </a:p>
        </p:txBody>
      </p:sp>
      <p:sp>
        <p:nvSpPr>
          <p:cNvPr id="102" name="Google Shape;102;p18"/>
          <p:cNvSpPr txBox="1">
            <a:spLocks noGrp="1"/>
          </p:cNvSpPr>
          <p:nvPr>
            <p:ph type="body" idx="1"/>
          </p:nvPr>
        </p:nvSpPr>
        <p:spPr>
          <a:xfrm>
            <a:off x="457200" y="1462111"/>
            <a:ext cx="6937500" cy="3132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GB"/>
              <a:t>Mrs Jenny Savage- Head of RE </a:t>
            </a:r>
            <a:endParaRPr/>
          </a:p>
          <a:p>
            <a:pPr marL="0" lvl="0" indent="0" algn="l" rtl="0">
              <a:spcBef>
                <a:spcPts val="360"/>
              </a:spcBef>
              <a:spcAft>
                <a:spcPts val="0"/>
              </a:spcAft>
              <a:buNone/>
            </a:pPr>
            <a:endParaRPr/>
          </a:p>
          <a:p>
            <a:pPr marL="0" lvl="0" indent="0" algn="l" rtl="0">
              <a:spcBef>
                <a:spcPts val="360"/>
              </a:spcBef>
              <a:spcAft>
                <a:spcPts val="0"/>
              </a:spcAft>
              <a:buNone/>
            </a:pPr>
            <a:r>
              <a:rPr lang="en-GB"/>
              <a:t>Mrs Shabnum Makda- Parent governor and year 5 teacher at Roe Lee Park Primary School.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109850" y="188875"/>
            <a:ext cx="6049800" cy="57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11242"/>
              </a:buClr>
              <a:buSzPts val="2880"/>
              <a:buFont typeface="Arial"/>
              <a:buNone/>
            </a:pPr>
            <a:r>
              <a:rPr lang="en-GB" sz="5280">
                <a:latin typeface="Calibri"/>
                <a:ea typeface="Calibri"/>
                <a:cs typeface="Calibri"/>
                <a:sym typeface="Calibri"/>
              </a:rPr>
              <a:t>What is RSE? </a:t>
            </a:r>
            <a:endParaRPr sz="5280">
              <a:latin typeface="Calibri"/>
              <a:ea typeface="Calibri"/>
              <a:cs typeface="Calibri"/>
              <a:sym typeface="Calibri"/>
            </a:endParaRPr>
          </a:p>
        </p:txBody>
      </p:sp>
      <p:sp>
        <p:nvSpPr>
          <p:cNvPr id="109" name="Google Shape;109;p19"/>
          <p:cNvSpPr txBox="1"/>
          <p:nvPr/>
        </p:nvSpPr>
        <p:spPr>
          <a:xfrm>
            <a:off x="100450" y="1262425"/>
            <a:ext cx="8289300" cy="31326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GB" sz="2000">
                <a:solidFill>
                  <a:srgbClr val="002D62"/>
                </a:solidFill>
                <a:latin typeface="Calibri"/>
                <a:ea typeface="Calibri"/>
                <a:cs typeface="Calibri"/>
                <a:sym typeface="Calibri"/>
              </a:rPr>
              <a:t>RSE stands for Relationships and Sex Education. </a:t>
            </a:r>
            <a:endParaRPr sz="2000">
              <a:solidFill>
                <a:srgbClr val="002D62"/>
              </a:solidFill>
              <a:latin typeface="Calibri"/>
              <a:ea typeface="Calibri"/>
              <a:cs typeface="Calibri"/>
              <a:sym typeface="Calibri"/>
            </a:endParaRPr>
          </a:p>
          <a:p>
            <a:pPr marL="0" lvl="0" indent="0" algn="l" rtl="0">
              <a:spcBef>
                <a:spcPts val="360"/>
              </a:spcBef>
              <a:spcAft>
                <a:spcPts val="0"/>
              </a:spcAft>
              <a:buNone/>
            </a:pPr>
            <a:endParaRPr sz="2000">
              <a:solidFill>
                <a:srgbClr val="002D62"/>
              </a:solidFill>
              <a:latin typeface="Calibri"/>
              <a:ea typeface="Calibri"/>
              <a:cs typeface="Calibri"/>
              <a:sym typeface="Calibri"/>
            </a:endParaRPr>
          </a:p>
          <a:p>
            <a:pPr marL="0" lvl="0" indent="0" algn="l" rtl="0">
              <a:spcBef>
                <a:spcPts val="360"/>
              </a:spcBef>
              <a:spcAft>
                <a:spcPts val="0"/>
              </a:spcAft>
              <a:buNone/>
            </a:pPr>
            <a:r>
              <a:rPr lang="en-GB" sz="2000">
                <a:solidFill>
                  <a:srgbClr val="002D62"/>
                </a:solidFill>
                <a:latin typeface="Calibri"/>
                <a:ea typeface="Calibri"/>
                <a:cs typeface="Calibri"/>
                <a:sym typeface="Calibri"/>
              </a:rPr>
              <a:t>The government brought in a new RSE curriculum in September 2020 and made the ‘Relationships’ part of it compulsory. </a:t>
            </a:r>
            <a:endParaRPr sz="2000">
              <a:solidFill>
                <a:srgbClr val="002D62"/>
              </a:solidFill>
              <a:latin typeface="Calibri"/>
              <a:ea typeface="Calibri"/>
              <a:cs typeface="Calibri"/>
              <a:sym typeface="Calibri"/>
            </a:endParaRPr>
          </a:p>
          <a:p>
            <a:pPr marL="0" lvl="0" indent="0" algn="l" rtl="0">
              <a:spcBef>
                <a:spcPts val="360"/>
              </a:spcBef>
              <a:spcAft>
                <a:spcPts val="0"/>
              </a:spcAft>
              <a:buNone/>
            </a:pPr>
            <a:endParaRPr sz="2000">
              <a:solidFill>
                <a:srgbClr val="002D62"/>
              </a:solidFill>
              <a:latin typeface="Calibri"/>
              <a:ea typeface="Calibri"/>
              <a:cs typeface="Calibri"/>
              <a:sym typeface="Calibri"/>
            </a:endParaRPr>
          </a:p>
          <a:p>
            <a:pPr marL="0" lvl="0" indent="0" algn="l" rtl="0">
              <a:spcBef>
                <a:spcPts val="360"/>
              </a:spcBef>
              <a:spcAft>
                <a:spcPts val="0"/>
              </a:spcAft>
              <a:buNone/>
            </a:pPr>
            <a:r>
              <a:rPr lang="en-GB" sz="2000">
                <a:solidFill>
                  <a:srgbClr val="002D62"/>
                </a:solidFill>
                <a:latin typeface="Calibri"/>
                <a:ea typeface="Calibri"/>
                <a:cs typeface="Calibri"/>
                <a:sym typeface="Calibri"/>
              </a:rPr>
              <a:t>The sex education elements are not compulsory and parents have a right to withdraw their child from it.  (Excluding the elements covered in science lessons)</a:t>
            </a:r>
            <a:endParaRPr sz="2000">
              <a:solidFill>
                <a:srgbClr val="002D62"/>
              </a:solidFill>
              <a:latin typeface="Calibri"/>
              <a:ea typeface="Calibri"/>
              <a:cs typeface="Calibri"/>
              <a:sym typeface="Calibri"/>
            </a:endParaRPr>
          </a:p>
          <a:p>
            <a:pPr marL="0" lvl="0" indent="0" algn="l" rtl="0">
              <a:spcBef>
                <a:spcPts val="360"/>
              </a:spcBef>
              <a:spcAft>
                <a:spcPts val="0"/>
              </a:spcAft>
              <a:buNone/>
            </a:pPr>
            <a:endParaRPr>
              <a:solidFill>
                <a:srgbClr val="002D6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6" name="Google Shape;116;p20"/>
          <p:cNvSpPr txBox="1">
            <a:spLocks noGrp="1"/>
          </p:cNvSpPr>
          <p:nvPr>
            <p:ph type="body" idx="1"/>
          </p:nvPr>
        </p:nvSpPr>
        <p:spPr>
          <a:xfrm>
            <a:off x="162725" y="212250"/>
            <a:ext cx="8702100" cy="5009100"/>
          </a:xfrm>
          <a:prstGeom prst="rect">
            <a:avLst/>
          </a:prstGeom>
          <a:solidFill>
            <a:srgbClr val="FFFFFF"/>
          </a:solidFill>
        </p:spPr>
        <p:txBody>
          <a:bodyPr spcFirstLastPara="1" wrap="square" lIns="91425" tIns="45700" rIns="91425" bIns="45700" anchor="t" anchorCtr="0">
            <a:normAutofit fontScale="85000" lnSpcReduction="10000"/>
          </a:bodyPr>
          <a:lstStyle/>
          <a:p>
            <a:pPr marL="0" lvl="0" indent="0" algn="l" rtl="0">
              <a:spcBef>
                <a:spcPts val="360"/>
              </a:spcBef>
              <a:spcAft>
                <a:spcPts val="0"/>
              </a:spcAft>
              <a:buNone/>
            </a:pPr>
            <a:r>
              <a:rPr lang="en-GB" sz="1658">
                <a:solidFill>
                  <a:srgbClr val="002E5F"/>
                </a:solidFill>
                <a:highlight>
                  <a:srgbClr val="FFFFFF"/>
                </a:highlight>
              </a:rPr>
              <a:t>RSE is “lifelong learning about physical, moral and emotional development. It is about the understanding of the importance of marriage and family life, stable and loving relationships, respect, love and care. It is about the teaching of sex, sexuality and sexual health.” (RSE Guidance, DfEE 0116/2000, para. 9 page 5) </a:t>
            </a:r>
            <a:endParaRPr sz="1658">
              <a:solidFill>
                <a:srgbClr val="002E5F"/>
              </a:solidFill>
              <a:highlight>
                <a:srgbClr val="FFFFFF"/>
              </a:highlight>
            </a:endParaRPr>
          </a:p>
          <a:p>
            <a:pPr marL="0" lvl="0" indent="0" algn="l" rtl="0">
              <a:spcBef>
                <a:spcPts val="360"/>
              </a:spcBef>
              <a:spcAft>
                <a:spcPts val="0"/>
              </a:spcAft>
              <a:buNone/>
            </a:pPr>
            <a:endParaRPr sz="1658">
              <a:solidFill>
                <a:srgbClr val="002E5F"/>
              </a:solidFill>
              <a:highlight>
                <a:srgbClr val="FFFFFF"/>
              </a:highlight>
            </a:endParaRPr>
          </a:p>
          <a:p>
            <a:pPr marL="0" lvl="0" indent="0" algn="l" rtl="0">
              <a:lnSpc>
                <a:spcPct val="100937"/>
              </a:lnSpc>
              <a:spcBef>
                <a:spcPts val="0"/>
              </a:spcBef>
              <a:spcAft>
                <a:spcPts val="0"/>
              </a:spcAft>
              <a:buClr>
                <a:schemeClr val="dk1"/>
              </a:buClr>
              <a:buSzPct val="37825"/>
              <a:buFont typeface="Arial"/>
              <a:buNone/>
            </a:pPr>
            <a:r>
              <a:rPr lang="en-GB" sz="2908">
                <a:solidFill>
                  <a:srgbClr val="002E5F"/>
                </a:solidFill>
                <a:highlight>
                  <a:srgbClr val="FFFFFF"/>
                </a:highlight>
              </a:rPr>
              <a:t>Aims</a:t>
            </a:r>
            <a:endParaRPr sz="2908">
              <a:solidFill>
                <a:srgbClr val="002E5F"/>
              </a:solidFill>
              <a:highlight>
                <a:srgbClr val="FFFFFF"/>
              </a:highlight>
            </a:endParaRPr>
          </a:p>
          <a:p>
            <a:pPr marL="0" lvl="0" indent="0" algn="l" rtl="0">
              <a:lnSpc>
                <a:spcPct val="115000"/>
              </a:lnSpc>
              <a:spcBef>
                <a:spcPts val="2300"/>
              </a:spcBef>
              <a:spcAft>
                <a:spcPts val="0"/>
              </a:spcAft>
              <a:buClr>
                <a:schemeClr val="dk1"/>
              </a:buClr>
              <a:buSzPct val="66340"/>
              <a:buFont typeface="Arial"/>
              <a:buNone/>
            </a:pPr>
            <a:r>
              <a:rPr lang="en-GB" sz="1658">
                <a:solidFill>
                  <a:srgbClr val="002E5F"/>
                </a:solidFill>
                <a:highlight>
                  <a:srgbClr val="FFFFFF"/>
                </a:highlight>
              </a:rPr>
              <a:t>“The aim of RSE is to give young people the information they need to help them develop healthy, nurturing relationships of all kinds, not just intimate relationships.  It should enable them to know what a healthy relationship looks like and what makes a good friend, a good colleague and a successful marriage or other type of committed relationship.” (Relationships and Sex Education (RSE) and Health Education Statutory Guidance, p.25, para.1)</a:t>
            </a:r>
            <a:endParaRPr sz="1658">
              <a:solidFill>
                <a:srgbClr val="002E5F"/>
              </a:solidFill>
              <a:highlight>
                <a:srgbClr val="FFFFFF"/>
              </a:highlight>
            </a:endParaRPr>
          </a:p>
          <a:p>
            <a:pPr marL="0" lvl="0" indent="0" algn="l" rtl="0">
              <a:lnSpc>
                <a:spcPct val="115000"/>
              </a:lnSpc>
              <a:spcBef>
                <a:spcPts val="0"/>
              </a:spcBef>
              <a:spcAft>
                <a:spcPts val="0"/>
              </a:spcAft>
              <a:buClr>
                <a:schemeClr val="dk1"/>
              </a:buClr>
              <a:buSzPct val="66340"/>
              <a:buFont typeface="Arial"/>
              <a:buNone/>
            </a:pPr>
            <a:endParaRPr sz="1658">
              <a:solidFill>
                <a:srgbClr val="002E5F"/>
              </a:solidFill>
              <a:highlight>
                <a:srgbClr val="FFFFFF"/>
              </a:highlight>
            </a:endParaRPr>
          </a:p>
          <a:p>
            <a:pPr marL="0" lvl="0" indent="0" algn="l" rtl="0">
              <a:lnSpc>
                <a:spcPct val="115000"/>
              </a:lnSpc>
              <a:spcBef>
                <a:spcPts val="0"/>
              </a:spcBef>
              <a:spcAft>
                <a:spcPts val="0"/>
              </a:spcAft>
              <a:buClr>
                <a:schemeClr val="dk1"/>
              </a:buClr>
              <a:buSzPct val="66340"/>
              <a:buFont typeface="Arial"/>
              <a:buNone/>
            </a:pPr>
            <a:r>
              <a:rPr lang="en-GB" sz="1658">
                <a:solidFill>
                  <a:srgbClr val="002E5F"/>
                </a:solidFill>
                <a:highlight>
                  <a:srgbClr val="FFFFFF"/>
                </a:highlight>
              </a:rPr>
              <a:t>The aims of relationships and sex education (RSE) at our school are to:</a:t>
            </a:r>
            <a:endParaRPr sz="1658">
              <a:solidFill>
                <a:srgbClr val="002E5F"/>
              </a:solidFill>
              <a:highlight>
                <a:srgbClr val="FFFFFF"/>
              </a:highlight>
            </a:endParaRPr>
          </a:p>
          <a:p>
            <a:pPr marL="0" lvl="0" indent="0" algn="l" rtl="0">
              <a:lnSpc>
                <a:spcPct val="115000"/>
              </a:lnSpc>
              <a:spcBef>
                <a:spcPts val="0"/>
              </a:spcBef>
              <a:spcAft>
                <a:spcPts val="0"/>
              </a:spcAft>
              <a:buClr>
                <a:schemeClr val="dk1"/>
              </a:buClr>
              <a:buSzPct val="66340"/>
              <a:buFont typeface="Arial"/>
              <a:buNone/>
            </a:pPr>
            <a:endParaRPr sz="1658">
              <a:solidFill>
                <a:srgbClr val="002E5F"/>
              </a:solidFill>
              <a:highlight>
                <a:srgbClr val="FFFFFF"/>
              </a:highlight>
            </a:endParaRPr>
          </a:p>
          <a:p>
            <a:pPr marL="457200" lvl="0" indent="-318096" algn="l" rtl="0">
              <a:lnSpc>
                <a:spcPct val="115000"/>
              </a:lnSpc>
              <a:spcBef>
                <a:spcPts val="0"/>
              </a:spcBef>
              <a:spcAft>
                <a:spcPts val="0"/>
              </a:spcAft>
              <a:buClr>
                <a:srgbClr val="002E5F"/>
              </a:buClr>
              <a:buSzPct val="100000"/>
              <a:buChar char="●"/>
            </a:pPr>
            <a:r>
              <a:rPr lang="en-GB" sz="1658">
                <a:solidFill>
                  <a:srgbClr val="002E5F"/>
                </a:solidFill>
                <a:highlight>
                  <a:srgbClr val="FFFFFF"/>
                </a:highlight>
              </a:rPr>
              <a:t>Foster self-esteem, self-awareness and a sense of personal moral responsibility</a:t>
            </a:r>
            <a:endParaRPr sz="1658">
              <a:solidFill>
                <a:srgbClr val="002E5F"/>
              </a:solidFill>
              <a:highlight>
                <a:srgbClr val="FFFFFF"/>
              </a:highlight>
            </a:endParaRPr>
          </a:p>
          <a:p>
            <a:pPr marL="457200" lvl="0" indent="-318096" algn="l" rtl="0">
              <a:lnSpc>
                <a:spcPct val="115000"/>
              </a:lnSpc>
              <a:spcBef>
                <a:spcPts val="0"/>
              </a:spcBef>
              <a:spcAft>
                <a:spcPts val="0"/>
              </a:spcAft>
              <a:buClr>
                <a:srgbClr val="002E5F"/>
              </a:buClr>
              <a:buSzPct val="100000"/>
              <a:buChar char="●"/>
            </a:pPr>
            <a:r>
              <a:rPr lang="en-GB" sz="1658">
                <a:solidFill>
                  <a:srgbClr val="002E5F"/>
                </a:solidFill>
                <a:highlight>
                  <a:srgbClr val="FFFFFF"/>
                </a:highlight>
              </a:rPr>
              <a:t>Encourage self-respect and consideration for others</a:t>
            </a:r>
            <a:endParaRPr sz="1658">
              <a:solidFill>
                <a:srgbClr val="002E5F"/>
              </a:solidFill>
              <a:highlight>
                <a:srgbClr val="FFFFFF"/>
              </a:highlight>
            </a:endParaRPr>
          </a:p>
          <a:p>
            <a:pPr marL="457200" lvl="0" indent="-318096" algn="l" rtl="0">
              <a:lnSpc>
                <a:spcPct val="115000"/>
              </a:lnSpc>
              <a:spcBef>
                <a:spcPts val="0"/>
              </a:spcBef>
              <a:spcAft>
                <a:spcPts val="0"/>
              </a:spcAft>
              <a:buClr>
                <a:srgbClr val="002E5F"/>
              </a:buClr>
              <a:buSzPct val="100000"/>
              <a:buChar char="●"/>
            </a:pPr>
            <a:r>
              <a:rPr lang="en-GB" sz="1658">
                <a:solidFill>
                  <a:srgbClr val="002E5F"/>
                </a:solidFill>
                <a:highlight>
                  <a:srgbClr val="FFFFFF"/>
                </a:highlight>
              </a:rPr>
              <a:t>Help develop skills in communication, decision-making and assertiveness</a:t>
            </a:r>
            <a:endParaRPr sz="1658">
              <a:solidFill>
                <a:srgbClr val="002E5F"/>
              </a:solidFill>
              <a:highlight>
                <a:srgbClr val="FFFFFF"/>
              </a:highlight>
            </a:endParaRPr>
          </a:p>
          <a:p>
            <a:pPr marL="457200" lvl="0" indent="-318096" algn="l" rtl="0">
              <a:lnSpc>
                <a:spcPct val="115000"/>
              </a:lnSpc>
              <a:spcBef>
                <a:spcPts val="0"/>
              </a:spcBef>
              <a:spcAft>
                <a:spcPts val="0"/>
              </a:spcAft>
              <a:buClr>
                <a:srgbClr val="002E5F"/>
              </a:buClr>
              <a:buSzPct val="100000"/>
              <a:buChar char="●"/>
            </a:pPr>
            <a:r>
              <a:rPr lang="en-GB" sz="1658">
                <a:solidFill>
                  <a:srgbClr val="002E5F"/>
                </a:solidFill>
                <a:highlight>
                  <a:srgbClr val="FFFFFF"/>
                </a:highlight>
              </a:rPr>
              <a:t>Prepare students to avoid unnecessary risks and dangers</a:t>
            </a:r>
            <a:endParaRPr sz="1658">
              <a:solidFill>
                <a:srgbClr val="002E5F"/>
              </a:solidFill>
              <a:highlight>
                <a:srgbClr val="FFFFFF"/>
              </a:highlight>
            </a:endParaRPr>
          </a:p>
          <a:p>
            <a:pPr marL="0" lvl="0" indent="0" algn="l" rtl="0">
              <a:spcBef>
                <a:spcPts val="4600"/>
              </a:spcBef>
              <a:spcAft>
                <a:spcPts val="0"/>
              </a:spcAft>
              <a:buNone/>
            </a:pPr>
            <a:endParaRPr sz="1150">
              <a:solidFill>
                <a:srgbClr val="002E5F"/>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00450" y="485375"/>
            <a:ext cx="6049800" cy="57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11242"/>
              </a:buClr>
              <a:buSzPts val="2880"/>
              <a:buFont typeface="Arial"/>
              <a:buNone/>
            </a:pPr>
            <a:r>
              <a:rPr lang="en-GB" sz="3980">
                <a:latin typeface="Calibri"/>
                <a:ea typeface="Calibri"/>
                <a:cs typeface="Calibri"/>
                <a:sym typeface="Calibri"/>
              </a:rPr>
              <a:t>How we are implementing RSE at Pleckgate.</a:t>
            </a:r>
            <a:endParaRPr sz="5280">
              <a:latin typeface="Calibri"/>
              <a:ea typeface="Calibri"/>
              <a:cs typeface="Calibri"/>
              <a:sym typeface="Calibri"/>
            </a:endParaRPr>
          </a:p>
        </p:txBody>
      </p:sp>
      <p:sp>
        <p:nvSpPr>
          <p:cNvPr id="123" name="Google Shape;123;p21"/>
          <p:cNvSpPr txBox="1"/>
          <p:nvPr/>
        </p:nvSpPr>
        <p:spPr>
          <a:xfrm>
            <a:off x="100450" y="1549350"/>
            <a:ext cx="8289300" cy="31326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r>
              <a:rPr lang="en-GB" sz="2000">
                <a:solidFill>
                  <a:srgbClr val="002D62"/>
                </a:solidFill>
                <a:latin typeface="Calibri"/>
                <a:ea typeface="Calibri"/>
                <a:cs typeface="Calibri"/>
                <a:sym typeface="Calibri"/>
              </a:rPr>
              <a:t>We have decided the embed the elements of the new RSE curriculum in our existing whole school curriculum. Majority of these elements are covered in: </a:t>
            </a:r>
            <a:endParaRPr sz="2000">
              <a:solidFill>
                <a:srgbClr val="002D62"/>
              </a:solidFill>
              <a:latin typeface="Calibri"/>
              <a:ea typeface="Calibri"/>
              <a:cs typeface="Calibri"/>
              <a:sym typeface="Calibri"/>
            </a:endParaRPr>
          </a:p>
          <a:p>
            <a:pPr marL="0" lvl="0" indent="0" algn="l" rtl="0">
              <a:spcBef>
                <a:spcPts val="360"/>
              </a:spcBef>
              <a:spcAft>
                <a:spcPts val="0"/>
              </a:spcAft>
              <a:buNone/>
            </a:pPr>
            <a:endParaRPr sz="2000">
              <a:solidFill>
                <a:srgbClr val="002D62"/>
              </a:solidFill>
              <a:latin typeface="Calibri"/>
              <a:ea typeface="Calibri"/>
              <a:cs typeface="Calibri"/>
              <a:sym typeface="Calibri"/>
            </a:endParaRPr>
          </a:p>
          <a:p>
            <a:pPr marL="0" lvl="0" indent="0" algn="l" rtl="0">
              <a:spcBef>
                <a:spcPts val="360"/>
              </a:spcBef>
              <a:spcAft>
                <a:spcPts val="0"/>
              </a:spcAft>
              <a:buNone/>
            </a:pPr>
            <a:r>
              <a:rPr lang="en-GB" sz="2000">
                <a:solidFill>
                  <a:srgbClr val="002D62"/>
                </a:solidFill>
                <a:latin typeface="Calibri"/>
                <a:ea typeface="Calibri"/>
                <a:cs typeface="Calibri"/>
                <a:sym typeface="Calibri"/>
              </a:rPr>
              <a:t>- PSHE (through tutor activities, assemblies and super learning days)</a:t>
            </a:r>
            <a:endParaRPr sz="2000">
              <a:solidFill>
                <a:srgbClr val="002D62"/>
              </a:solidFill>
              <a:latin typeface="Calibri"/>
              <a:ea typeface="Calibri"/>
              <a:cs typeface="Calibri"/>
              <a:sym typeface="Calibri"/>
            </a:endParaRPr>
          </a:p>
          <a:p>
            <a:pPr marL="0" lvl="0" indent="0" algn="l" rtl="0">
              <a:spcBef>
                <a:spcPts val="360"/>
              </a:spcBef>
              <a:spcAft>
                <a:spcPts val="0"/>
              </a:spcAft>
              <a:buNone/>
            </a:pPr>
            <a:r>
              <a:rPr lang="en-GB" sz="2000">
                <a:solidFill>
                  <a:srgbClr val="002D62"/>
                </a:solidFill>
                <a:latin typeface="Calibri"/>
                <a:ea typeface="Calibri"/>
                <a:cs typeface="Calibri"/>
                <a:sym typeface="Calibri"/>
              </a:rPr>
              <a:t>- Religious Education</a:t>
            </a:r>
            <a:endParaRPr sz="2000">
              <a:solidFill>
                <a:srgbClr val="002D62"/>
              </a:solidFill>
              <a:latin typeface="Calibri"/>
              <a:ea typeface="Calibri"/>
              <a:cs typeface="Calibri"/>
              <a:sym typeface="Calibri"/>
            </a:endParaRPr>
          </a:p>
          <a:p>
            <a:pPr marL="0" lvl="0" indent="0" algn="l" rtl="0">
              <a:spcBef>
                <a:spcPts val="360"/>
              </a:spcBef>
              <a:spcAft>
                <a:spcPts val="0"/>
              </a:spcAft>
              <a:buNone/>
            </a:pPr>
            <a:r>
              <a:rPr lang="en-GB" sz="2000">
                <a:solidFill>
                  <a:srgbClr val="002D62"/>
                </a:solidFill>
                <a:latin typeface="Calibri"/>
                <a:ea typeface="Calibri"/>
                <a:cs typeface="Calibri"/>
                <a:sym typeface="Calibri"/>
              </a:rPr>
              <a:t>- Science</a:t>
            </a:r>
            <a:endParaRPr sz="2000">
              <a:solidFill>
                <a:srgbClr val="002D62"/>
              </a:solidFill>
              <a:latin typeface="Calibri"/>
              <a:ea typeface="Calibri"/>
              <a:cs typeface="Calibri"/>
              <a:sym typeface="Calibri"/>
            </a:endParaRPr>
          </a:p>
          <a:p>
            <a:pPr marL="0" lvl="0" indent="0" algn="l" rtl="0">
              <a:spcBef>
                <a:spcPts val="360"/>
              </a:spcBef>
              <a:spcAft>
                <a:spcPts val="0"/>
              </a:spcAft>
              <a:buNone/>
            </a:pPr>
            <a:r>
              <a:rPr lang="en-GB" sz="2000">
                <a:solidFill>
                  <a:srgbClr val="002D62"/>
                </a:solidFill>
                <a:latin typeface="Calibri"/>
                <a:ea typeface="Calibri"/>
                <a:cs typeface="Calibri"/>
                <a:sym typeface="Calibri"/>
              </a:rPr>
              <a:t>- ICT</a:t>
            </a:r>
            <a:endParaRPr sz="2000">
              <a:solidFill>
                <a:srgbClr val="002D62"/>
              </a:solidFill>
              <a:latin typeface="Calibri"/>
              <a:ea typeface="Calibri"/>
              <a:cs typeface="Calibri"/>
              <a:sym typeface="Calibri"/>
            </a:endParaRPr>
          </a:p>
          <a:p>
            <a:pPr marL="0" lvl="0" indent="0" algn="l" rtl="0">
              <a:spcBef>
                <a:spcPts val="360"/>
              </a:spcBef>
              <a:spcAft>
                <a:spcPts val="0"/>
              </a:spcAft>
              <a:buNone/>
            </a:pPr>
            <a:endParaRPr sz="2000">
              <a:solidFill>
                <a:srgbClr val="002D62"/>
              </a:solidFill>
              <a:latin typeface="Calibri"/>
              <a:ea typeface="Calibri"/>
              <a:cs typeface="Calibri"/>
              <a:sym typeface="Calibri"/>
            </a:endParaRPr>
          </a:p>
          <a:p>
            <a:pPr marL="0" lvl="0" indent="0" algn="l" rtl="0">
              <a:spcBef>
                <a:spcPts val="360"/>
              </a:spcBef>
              <a:spcAft>
                <a:spcPts val="0"/>
              </a:spcAft>
              <a:buNone/>
            </a:pPr>
            <a:endParaRPr>
              <a:solidFill>
                <a:srgbClr val="002D6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30" name="Google Shape;130;p22"/>
          <p:cNvSpPr txBox="1">
            <a:spLocks noGrp="1"/>
          </p:cNvSpPr>
          <p:nvPr>
            <p:ph type="body" idx="1"/>
          </p:nvPr>
        </p:nvSpPr>
        <p:spPr>
          <a:xfrm>
            <a:off x="457200" y="1462111"/>
            <a:ext cx="6937500" cy="3132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31" name="Google Shape;131;p22"/>
          <p:cNvPicPr preferRelativeResize="0"/>
          <p:nvPr/>
        </p:nvPicPr>
        <p:blipFill rotWithShape="1">
          <a:blip r:embed="rId3">
            <a:alphaModFix/>
          </a:blip>
          <a:srcRect t="4906"/>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38" name="Google Shape;138;p23"/>
          <p:cNvSpPr txBox="1">
            <a:spLocks noGrp="1"/>
          </p:cNvSpPr>
          <p:nvPr>
            <p:ph type="body" idx="1"/>
          </p:nvPr>
        </p:nvSpPr>
        <p:spPr>
          <a:xfrm>
            <a:off x="457200" y="1462111"/>
            <a:ext cx="6937500" cy="3132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39" name="Google Shape;139;p23"/>
          <p:cNvPicPr preferRelativeResize="0"/>
          <p:nvPr/>
        </p:nvPicPr>
        <p:blipFill rotWithShape="1">
          <a:blip r:embed="rId3">
            <a:alphaModFix/>
          </a:blip>
          <a:srcRect t="4085"/>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457201" y="0"/>
            <a:ext cx="3987900" cy="1462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46" name="Google Shape;146;p24"/>
          <p:cNvSpPr txBox="1">
            <a:spLocks noGrp="1"/>
          </p:cNvSpPr>
          <p:nvPr>
            <p:ph type="body" idx="1"/>
          </p:nvPr>
        </p:nvSpPr>
        <p:spPr>
          <a:xfrm>
            <a:off x="457200" y="1462111"/>
            <a:ext cx="6937500" cy="3132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GB"/>
              <a:t>What is actually included in the ‘Sex Education’ part of Relationships and Sex Education?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On-screen Show (16:9)</PresentationFormat>
  <Paragraphs>192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Helvetica Neue</vt:lpstr>
      <vt:lpstr>Office Theme</vt:lpstr>
      <vt:lpstr>RSE Parents’ Information Evening</vt:lpstr>
      <vt:lpstr>Aims</vt:lpstr>
      <vt:lpstr>Introductions</vt:lpstr>
      <vt:lpstr>What is RSE? </vt:lpstr>
      <vt:lpstr>PowerPoint Presentation</vt:lpstr>
      <vt:lpstr>How we are implementing RSE at Pleckgate.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does this need to be taught in school?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Parents’ Information Evening</dc:title>
  <dc:creator>Phillipa Wright</dc:creator>
  <cp:lastModifiedBy>Phillipa Wright</cp:lastModifiedBy>
  <cp:revision>1</cp:revision>
  <dcterms:modified xsi:type="dcterms:W3CDTF">2021-09-28T09:36:19Z</dcterms:modified>
</cp:coreProperties>
</file>