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9906000" cx="6858000"/>
  <p:notesSz cx="6797675" cy="9926625"/>
  <p:embeddedFontLst>
    <p:embeddedFont>
      <p:font typeface="Overlock"/>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VdTTFxR6zkLpdDsdyRhUG3L2Z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4E93FF-401E-4F50-97D8-6446578AE13F}">
  <a:tblStyle styleId="{594E93FF-401E-4F50-97D8-6446578AE13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B2567CC-DF3A-4F50-B40D-21C599B9EAB2}"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582C6FED-873C-41CE-AEB7-88CB4754296E}"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5.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verlock-bold.fntdata"/><Relationship Id="rId14" Type="http://schemas.openxmlformats.org/officeDocument/2006/relationships/slide" Target="slides/slide9.xml"/><Relationship Id="rId36" Type="http://schemas.openxmlformats.org/officeDocument/2006/relationships/font" Target="fonts/Overlock-regular.fntdata"/><Relationship Id="rId17" Type="http://schemas.openxmlformats.org/officeDocument/2006/relationships/slide" Target="slides/slide12.xml"/><Relationship Id="rId39" Type="http://schemas.openxmlformats.org/officeDocument/2006/relationships/font" Target="fonts/Overlock-boldItalic.fntdata"/><Relationship Id="rId16" Type="http://schemas.openxmlformats.org/officeDocument/2006/relationships/slide" Target="slides/slide11.xml"/><Relationship Id="rId38" Type="http://schemas.openxmlformats.org/officeDocument/2006/relationships/font" Target="fonts/Overlock-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5e71ac5d3_2_11: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255e71ac5d3_2_11: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5e71ac5d3_2_20: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255e71ac5d3_2_20: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55e71ac5d3_2_29: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55e71ac5d3_2_29: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55e71ac5d3_2_48: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55e71ac5d3_2_48: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3: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4: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5: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6: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7: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0: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1: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2: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2: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4: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14: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5: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15: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7: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17: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55e71ac5d3_2_86: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255e71ac5d3_2_86: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55e71ac5d3_2_97: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g255e71ac5d3_2_97: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8: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18: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561da7865f_0_10: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g2561da7865f_0_10: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8: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8:notes"/>
          <p:cNvSpPr/>
          <p:nvPr>
            <p:ph idx="2" type="sldImg"/>
          </p:nvPr>
        </p:nvSpPr>
        <p:spPr>
          <a:xfrm>
            <a:off x="2239963" y="1241425"/>
            <a:ext cx="23177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5d5f9712e_0_0: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255d5f9712e_0_0: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561da7865f_0_0: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g2561da7865f_0_0: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59b954e58_0_0: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2559b954e58_0_0: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5d5f9712e_0_20: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255d5f9712e_0_20: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5d5f9712e_0_11: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255d5f9712e_0_11: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5d5f9712e_0_45: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55d5f9712e_0_45: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5d5f9712e_0_55: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55d5f9712e_0_55: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5e71ac5d3_2_0: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255e71ac5d3_2_0:notes"/>
          <p:cNvSpPr/>
          <p:nvPr>
            <p:ph idx="2" type="sldImg"/>
          </p:nvPr>
        </p:nvSpPr>
        <p:spPr>
          <a:xfrm>
            <a:off x="2239963" y="1241425"/>
            <a:ext cx="23178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3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3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1" name="Shape 21"/>
        <p:cNvGrpSpPr/>
        <p:nvPr/>
      </p:nvGrpSpPr>
      <p:grpSpPr>
        <a:xfrm>
          <a:off x="0" y="0"/>
          <a:ext cx="0" cy="0"/>
          <a:chOff x="0" y="0"/>
          <a:chExt cx="0" cy="0"/>
        </a:xfrm>
      </p:grpSpPr>
      <p:sp>
        <p:nvSpPr>
          <p:cNvPr id="22" name="Google Shape;22;p2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6" name="Shape 26"/>
        <p:cNvGrpSpPr/>
        <p:nvPr/>
      </p:nvGrpSpPr>
      <p:grpSpPr>
        <a:xfrm>
          <a:off x="0" y="0"/>
          <a:ext cx="0" cy="0"/>
          <a:chOff x="0" y="0"/>
          <a:chExt cx="0" cy="0"/>
        </a:xfrm>
      </p:grpSpPr>
      <p:sp>
        <p:nvSpPr>
          <p:cNvPr id="27" name="Google Shape;27;p2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2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2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36" name="Shape 36"/>
        <p:cNvGrpSpPr/>
        <p:nvPr/>
      </p:nvGrpSpPr>
      <p:grpSpPr>
        <a:xfrm>
          <a:off x="0" y="0"/>
          <a:ext cx="0" cy="0"/>
          <a:chOff x="0" y="0"/>
          <a:chExt cx="0" cy="0"/>
        </a:xfrm>
      </p:grpSpPr>
      <p:sp>
        <p:nvSpPr>
          <p:cNvPr id="37" name="Google Shape;37;p25"/>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9" name="Google Shape;39;p2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42" name="Shape 42"/>
        <p:cNvGrpSpPr/>
        <p:nvPr/>
      </p:nvGrpSpPr>
      <p:grpSpPr>
        <a:xfrm>
          <a:off x="0" y="0"/>
          <a:ext cx="0" cy="0"/>
          <a:chOff x="0" y="0"/>
          <a:chExt cx="0" cy="0"/>
        </a:xfrm>
      </p:grpSpPr>
      <p:sp>
        <p:nvSpPr>
          <p:cNvPr id="43" name="Google Shape;43;p2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6"/>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26"/>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9" name="Shape 49"/>
        <p:cNvGrpSpPr/>
        <p:nvPr/>
      </p:nvGrpSpPr>
      <p:grpSpPr>
        <a:xfrm>
          <a:off x="0" y="0"/>
          <a:ext cx="0" cy="0"/>
          <a:chOff x="0" y="0"/>
          <a:chExt cx="0" cy="0"/>
        </a:xfrm>
      </p:grpSpPr>
      <p:sp>
        <p:nvSpPr>
          <p:cNvPr id="50" name="Google Shape;50;p27"/>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2" name="Google Shape;52;p27"/>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27"/>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4" name="Google Shape;54;p27"/>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2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28"/>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2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p:nvPr>
            <p:ph idx="2" type="pic"/>
          </p:nvPr>
        </p:nvSpPr>
        <p:spPr>
          <a:xfrm>
            <a:off x="2915543" y="1426283"/>
            <a:ext cx="3471863" cy="7039681"/>
          </a:xfrm>
          <a:prstGeom prst="rect">
            <a:avLst/>
          </a:prstGeom>
          <a:noFill/>
          <a:ln>
            <a:noFill/>
          </a:ln>
        </p:spPr>
      </p:sp>
      <p:sp>
        <p:nvSpPr>
          <p:cNvPr id="68" name="Google Shape;68;p29"/>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2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33.pn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23.png"/><Relationship Id="rId8"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28.jpg"/><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jpg"/><Relationship Id="rId4" Type="http://schemas.openxmlformats.org/officeDocument/2006/relationships/image" Target="../media/image6.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4375277" y="7189127"/>
            <a:ext cx="2432834" cy="2432834"/>
          </a:xfrm>
          <a:prstGeom prst="rect">
            <a:avLst/>
          </a:prstGeom>
          <a:noFill/>
          <a:ln>
            <a:noFill/>
          </a:ln>
        </p:spPr>
      </p:pic>
      <p:sp>
        <p:nvSpPr>
          <p:cNvPr id="89" name="Google Shape;89;p1"/>
          <p:cNvSpPr/>
          <p:nvPr/>
        </p:nvSpPr>
        <p:spPr>
          <a:xfrm>
            <a:off x="208548" y="256674"/>
            <a:ext cx="6416842" cy="9416715"/>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pic>
        <p:nvPicPr>
          <p:cNvPr descr="Image result for transition icon" id="91" name="Google Shape;91;p1"/>
          <p:cNvPicPr preferRelativeResize="0"/>
          <p:nvPr/>
        </p:nvPicPr>
        <p:blipFill rotWithShape="1">
          <a:blip r:embed="rId5">
            <a:alphaModFix/>
          </a:blip>
          <a:srcRect b="0" l="0" r="0" t="0"/>
          <a:stretch/>
        </p:blipFill>
        <p:spPr>
          <a:xfrm>
            <a:off x="1127691" y="2834895"/>
            <a:ext cx="4723917" cy="4714470"/>
          </a:xfrm>
          <a:prstGeom prst="rect">
            <a:avLst/>
          </a:prstGeom>
          <a:noFill/>
          <a:ln>
            <a:noFill/>
          </a:ln>
        </p:spPr>
      </p:pic>
      <p:sp>
        <p:nvSpPr>
          <p:cNvPr id="92" name="Google Shape;92;p1"/>
          <p:cNvSpPr txBox="1"/>
          <p:nvPr/>
        </p:nvSpPr>
        <p:spPr>
          <a:xfrm>
            <a:off x="1777628" y="4008267"/>
            <a:ext cx="1823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1700" u="none" cap="none" strike="noStrike">
                <a:solidFill>
                  <a:schemeClr val="dk1"/>
                </a:solidFill>
                <a:latin typeface="Century Gothic"/>
                <a:ea typeface="Century Gothic"/>
                <a:cs typeface="Century Gothic"/>
                <a:sym typeface="Century Gothic"/>
              </a:rPr>
              <a:t>Primary</a:t>
            </a:r>
            <a:endParaRPr b="1" i="0" sz="1700" u="none" cap="none" strike="noStrike">
              <a:solidFill>
                <a:schemeClr val="dk1"/>
              </a:solidFill>
              <a:latin typeface="Century Gothic"/>
              <a:ea typeface="Century Gothic"/>
              <a:cs typeface="Century Gothic"/>
              <a:sym typeface="Century Gothic"/>
            </a:endParaRPr>
          </a:p>
        </p:txBody>
      </p:sp>
      <p:sp>
        <p:nvSpPr>
          <p:cNvPr id="93" name="Google Shape;93;p1"/>
          <p:cNvSpPr txBox="1"/>
          <p:nvPr/>
        </p:nvSpPr>
        <p:spPr>
          <a:xfrm rot="-506281">
            <a:off x="3064790" y="4494100"/>
            <a:ext cx="1823641" cy="3540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700" u="none" cap="none" strike="noStrike">
                <a:solidFill>
                  <a:schemeClr val="dk1"/>
                </a:solidFill>
                <a:latin typeface="Century Gothic"/>
                <a:ea typeface="Century Gothic"/>
                <a:cs typeface="Century Gothic"/>
                <a:sym typeface="Century Gothic"/>
              </a:rPr>
              <a:t>Secondary</a:t>
            </a:r>
            <a:endParaRPr b="1" i="0" sz="1700" u="none" cap="none" strike="noStrike">
              <a:solidFill>
                <a:schemeClr val="dk1"/>
              </a:solidFill>
              <a:latin typeface="Century Gothic"/>
              <a:ea typeface="Century Gothic"/>
              <a:cs typeface="Century Gothic"/>
              <a:sym typeface="Century Gothic"/>
            </a:endParaRPr>
          </a:p>
        </p:txBody>
      </p:sp>
      <p:sp>
        <p:nvSpPr>
          <p:cNvPr id="94" name="Google Shape;94;p1"/>
          <p:cNvSpPr txBox="1"/>
          <p:nvPr/>
        </p:nvSpPr>
        <p:spPr>
          <a:xfrm rot="263743">
            <a:off x="3058015" y="5142138"/>
            <a:ext cx="2642072" cy="3538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GB" sz="1700">
                <a:solidFill>
                  <a:schemeClr val="dk1"/>
                </a:solidFill>
                <a:latin typeface="Century Gothic"/>
                <a:ea typeface="Century Gothic"/>
                <a:cs typeface="Century Gothic"/>
                <a:sym typeface="Century Gothic"/>
              </a:rPr>
              <a:t>Pleckgate</a:t>
            </a:r>
            <a:r>
              <a:rPr b="1" i="0" lang="en-GB" sz="1700" u="none" cap="none" strike="noStrike">
                <a:solidFill>
                  <a:schemeClr val="dk1"/>
                </a:solidFill>
                <a:latin typeface="Century Gothic"/>
                <a:ea typeface="Century Gothic"/>
                <a:cs typeface="Century Gothic"/>
                <a:sym typeface="Century Gothic"/>
              </a:rPr>
              <a:t> High School</a:t>
            </a:r>
            <a:endParaRPr b="1" i="0" sz="1700" u="none" cap="none" strike="noStrike">
              <a:solidFill>
                <a:schemeClr val="dk1"/>
              </a:solidFill>
              <a:latin typeface="Century Gothic"/>
              <a:ea typeface="Century Gothic"/>
              <a:cs typeface="Century Gothic"/>
              <a:sym typeface="Century Gothic"/>
            </a:endParaRPr>
          </a:p>
        </p:txBody>
      </p:sp>
      <p:sp>
        <p:nvSpPr>
          <p:cNvPr id="95" name="Google Shape;95;p1"/>
          <p:cNvSpPr txBox="1"/>
          <p:nvPr/>
        </p:nvSpPr>
        <p:spPr>
          <a:xfrm>
            <a:off x="391269" y="7743825"/>
            <a:ext cx="3098381"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Overlock"/>
                <a:ea typeface="Overlock"/>
                <a:cs typeface="Overlock"/>
                <a:sym typeface="Overlock"/>
              </a:rPr>
              <a:t>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Overlock"/>
                <a:ea typeface="Overlock"/>
                <a:cs typeface="Overlock"/>
                <a:sym typeface="Overlock"/>
              </a:rPr>
              <a:t>Form Tutor:</a:t>
            </a:r>
            <a:endParaRPr b="1" i="0" sz="2000" u="none" cap="none" strike="noStrike">
              <a:solidFill>
                <a:schemeClr val="dk1"/>
              </a:solidFill>
              <a:latin typeface="Overlock"/>
              <a:ea typeface="Overlock"/>
              <a:cs typeface="Overlock"/>
              <a:sym typeface="Overlock"/>
            </a:endParaRPr>
          </a:p>
        </p:txBody>
      </p:sp>
      <p:sp>
        <p:nvSpPr>
          <p:cNvPr id="96" name="Google Shape;96;p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97" name="Google Shape;97;p1"/>
          <p:cNvPicPr preferRelativeResize="0"/>
          <p:nvPr/>
        </p:nvPicPr>
        <p:blipFill>
          <a:blip r:embed="rId6">
            <a:alphaModFix/>
          </a:blip>
          <a:stretch>
            <a:fillRect/>
          </a:stretch>
        </p:blipFill>
        <p:spPr>
          <a:xfrm>
            <a:off x="2906625" y="1392775"/>
            <a:ext cx="1044750" cy="1044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55e71ac5d3_2_11"/>
          <p:cNvSpPr/>
          <p:nvPr/>
        </p:nvSpPr>
        <p:spPr>
          <a:xfrm>
            <a:off x="22064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g255e71ac5d3_2_11"/>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88" name="Google Shape;188;g255e71ac5d3_2_11"/>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189" name="Google Shape;189;g255e71ac5d3_2_11"/>
          <p:cNvSpPr/>
          <p:nvPr/>
        </p:nvSpPr>
        <p:spPr>
          <a:xfrm>
            <a:off x="369000" y="1525405"/>
            <a:ext cx="6098100" cy="720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baseline="30000" lang="en-GB" sz="2200">
                <a:solidFill>
                  <a:schemeClr val="dk1"/>
                </a:solidFill>
                <a:latin typeface="Calibri"/>
                <a:ea typeface="Calibri"/>
                <a:cs typeface="Calibri"/>
                <a:sym typeface="Calibri"/>
              </a:rPr>
              <a:t>Homework: </a:t>
            </a:r>
            <a:endParaRPr b="1" baseline="30000" sz="22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22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2200">
                <a:solidFill>
                  <a:schemeClr val="dk1"/>
                </a:solidFill>
                <a:latin typeface="Calibri"/>
                <a:ea typeface="Calibri"/>
                <a:cs typeface="Calibri"/>
                <a:sym typeface="Calibri"/>
              </a:rPr>
              <a:t>Most days you will receive some homework. Homework will be set through Google Classroom and on Edulink. Notifications are shared with Pupils via their iPads. However, all pupils should use their own iPad to write down the details of their Homework.</a:t>
            </a:r>
            <a:endParaRPr baseline="30000" sz="22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22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2200">
                <a:solidFill>
                  <a:schemeClr val="dk1"/>
                </a:solidFill>
                <a:latin typeface="Calibri"/>
                <a:ea typeface="Calibri"/>
                <a:cs typeface="Calibri"/>
                <a:sym typeface="Calibri"/>
              </a:rPr>
              <a:t>Remember that reading and revision-based homework is just as important as written homework and must be done.</a:t>
            </a:r>
            <a:endParaRPr baseline="30000" sz="22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22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2200">
                <a:solidFill>
                  <a:schemeClr val="dk1"/>
                </a:solidFill>
                <a:latin typeface="Calibri"/>
                <a:ea typeface="Calibri"/>
                <a:cs typeface="Calibri"/>
                <a:sym typeface="Calibri"/>
              </a:rPr>
              <a:t>Teachers will ask you to finish homework for a certain day and you must always make sure that you hand it in at the correct time. </a:t>
            </a:r>
            <a:endParaRPr baseline="30000" sz="22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22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2200">
                <a:solidFill>
                  <a:schemeClr val="dk1"/>
                </a:solidFill>
                <a:latin typeface="Calibri"/>
                <a:ea typeface="Calibri"/>
                <a:cs typeface="Calibri"/>
                <a:sym typeface="Calibri"/>
              </a:rPr>
              <a:t>All the teachers know which night they have to set your homework and you will have a homework timetable. Homework will last about an hour every evening when you are in Year 7. It MUST be done even if you are playing in a football or netball team, going out with your parents or doing other things. Please plan some time around completing homework.</a:t>
            </a:r>
            <a:endParaRPr baseline="30000" sz="2200">
              <a:solidFill>
                <a:schemeClr val="dk1"/>
              </a:solidFill>
              <a:latin typeface="Calibri"/>
              <a:ea typeface="Calibri"/>
              <a:cs typeface="Calibri"/>
              <a:sym typeface="Calibri"/>
            </a:endParaRPr>
          </a:p>
        </p:txBody>
      </p:sp>
      <p:pic>
        <p:nvPicPr>
          <p:cNvPr id="190" name="Google Shape;190;g255e71ac5d3_2_11"/>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191" name="Google Shape;191;g255e71ac5d3_2_11"/>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55e71ac5d3_2_20"/>
          <p:cNvSpPr/>
          <p:nvPr/>
        </p:nvSpPr>
        <p:spPr>
          <a:xfrm>
            <a:off x="22064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7" name="Google Shape;197;g255e71ac5d3_2_20"/>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98" name="Google Shape;198;g255e71ac5d3_2_20"/>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pic>
        <p:nvPicPr>
          <p:cNvPr id="199" name="Google Shape;199;g255e71ac5d3_2_20"/>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200" name="Google Shape;200;g255e71ac5d3_2_20"/>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graphicFrame>
        <p:nvGraphicFramePr>
          <p:cNvPr id="201" name="Google Shape;201;g255e71ac5d3_2_20"/>
          <p:cNvGraphicFramePr/>
          <p:nvPr/>
        </p:nvGraphicFramePr>
        <p:xfrm>
          <a:off x="600075" y="1219200"/>
          <a:ext cx="3000000" cy="3000000"/>
        </p:xfrm>
        <a:graphic>
          <a:graphicData uri="http://schemas.openxmlformats.org/drawingml/2006/table">
            <a:tbl>
              <a:tblPr>
                <a:noFill/>
                <a:tableStyleId>{582C6FED-873C-41CE-AEB7-88CB4754296E}</a:tableStyleId>
              </a:tblPr>
              <a:tblGrid>
                <a:gridCol w="923925"/>
                <a:gridCol w="4752975"/>
              </a:tblGrid>
              <a:tr h="381000">
                <a:tc gridSpan="2">
                  <a:txBody>
                    <a:bodyPr/>
                    <a:lstStyle/>
                    <a:p>
                      <a:pPr indent="0" lvl="0" marL="0" rtl="0" algn="ctr">
                        <a:spcBef>
                          <a:spcPts val="0"/>
                        </a:spcBef>
                        <a:spcAft>
                          <a:spcPts val="0"/>
                        </a:spcAft>
                        <a:buNone/>
                      </a:pPr>
                      <a:r>
                        <a:rPr b="1" lang="en-GB" sz="2200">
                          <a:latin typeface="Calibri"/>
                          <a:ea typeface="Calibri"/>
                          <a:cs typeface="Calibri"/>
                          <a:sym typeface="Calibri"/>
                        </a:rPr>
                        <a:t> Uniform</a:t>
                      </a:r>
                      <a:endParaRPr b="1" sz="2200">
                        <a:latin typeface="Calibri"/>
                        <a:ea typeface="Calibri"/>
                        <a:cs typeface="Calibri"/>
                        <a:sym typeface="Calibri"/>
                      </a:endParaRPr>
                    </a:p>
                  </a:txBody>
                  <a:tcPr marT="91425" marB="91425" marR="91425" marL="91425"/>
                </a:tc>
                <a:tc hMerge="1"/>
              </a:tr>
              <a:tr h="381000">
                <a:tc>
                  <a:txBody>
                    <a:bodyPr/>
                    <a:lstStyle/>
                    <a:p>
                      <a:pPr indent="0" lvl="0" marL="0" rtl="0" algn="l">
                        <a:spcBef>
                          <a:spcPts val="0"/>
                        </a:spcBef>
                        <a:spcAft>
                          <a:spcPts val="0"/>
                        </a:spcAft>
                        <a:buNone/>
                      </a:pPr>
                      <a:r>
                        <a:rPr b="1" lang="en-GB" sz="1100">
                          <a:latin typeface="Calibri"/>
                          <a:ea typeface="Calibri"/>
                          <a:cs typeface="Calibri"/>
                          <a:sym typeface="Calibri"/>
                        </a:rPr>
                        <a:t>Coat</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Navy blue or black ONLY. Suede, leather, denim, hooded tops, jackets with large logos and graffiti are NOT permitted.</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Blazer</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Compulsory. Navy blue with embroidered school badge. A coloured badge will be provided by the school to identify the year group.</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Jumper </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Compulsory. Navy blue with embroidered school badge.</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Tie</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School design only. (clip on tie)</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Shoes </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Black flat shoes – these should be cleaned regularly. Boots, casual shoes or training shoes are NOT permitted.</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Shirt </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Plain white, cotton or polyester not aertex or tee shirt type.</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Skirt</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Navy blue pleated with embroidered badge worn at knee length. The wearing of navy blue trousers (plain straight legged) underneath the skirt is permitted.</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Trousers</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Navy blue straight legged trouser (not skinny fit or ‘jean’ type material).</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Socks </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White or navy blue knee length socks.</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Headscarves</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Headscarves must be the approved design purchased from the school shop.</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PE Kit</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Blue sports top with white piping, red flanks and school logo. Navy blue shorts or navy blue tracksuit bottoms with embroidered school badge. Navy blue socks.</a:t>
                      </a:r>
                      <a:endParaRPr sz="11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b="1" lang="en-GB" sz="1100">
                          <a:latin typeface="Calibri"/>
                          <a:ea typeface="Calibri"/>
                          <a:cs typeface="Calibri"/>
                          <a:sym typeface="Calibri"/>
                        </a:rPr>
                        <a:t>Jewellery </a:t>
                      </a:r>
                      <a:endParaRPr b="1" sz="11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GB" sz="1100">
                          <a:latin typeface="Calibri"/>
                          <a:ea typeface="Calibri"/>
                          <a:cs typeface="Calibri"/>
                          <a:sym typeface="Calibri"/>
                        </a:rPr>
                        <a:t>A no jewellery rule operates for all pupils, including earrings. Pleckgate supports the wearing of items of religious significance such as the Taweez, Kangha, Kirpan and Kara.</a:t>
                      </a:r>
                      <a:endParaRPr sz="11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55e71ac5d3_2_29"/>
          <p:cNvSpPr/>
          <p:nvPr/>
        </p:nvSpPr>
        <p:spPr>
          <a:xfrm>
            <a:off x="22064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7" name="Google Shape;207;g255e71ac5d3_2_29"/>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208" name="Google Shape;208;g255e71ac5d3_2_29"/>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209" name="Google Shape;209;g255e71ac5d3_2_29"/>
          <p:cNvSpPr/>
          <p:nvPr/>
        </p:nvSpPr>
        <p:spPr>
          <a:xfrm>
            <a:off x="369000" y="1525405"/>
            <a:ext cx="6098100" cy="720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baseline="30000" lang="en-GB" sz="2200">
                <a:solidFill>
                  <a:schemeClr val="dk1"/>
                </a:solidFill>
                <a:latin typeface="Calibri"/>
                <a:ea typeface="Calibri"/>
                <a:cs typeface="Calibri"/>
                <a:sym typeface="Calibri"/>
              </a:rPr>
              <a:t>What to do if…</a:t>
            </a:r>
            <a:endParaRPr b="1" baseline="30000" sz="22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22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YOU ARRIVE AT SCHOOL AFTER 8.30am</a:t>
            </a:r>
            <a:r>
              <a:rPr baseline="30000" lang="en-GB">
                <a:solidFill>
                  <a:schemeClr val="dk1"/>
                </a:solidFill>
                <a:latin typeface="Calibri"/>
                <a:ea typeface="Calibri"/>
                <a:cs typeface="Calibri"/>
                <a:sym typeface="Calibri"/>
              </a:rPr>
              <a:t> -  give your name to the members of staff on duty in Reception then go to Tutor Group or wait outside the</a:t>
            </a:r>
            <a:r>
              <a:rPr b="1" baseline="30000" lang="en-GB">
                <a:solidFill>
                  <a:schemeClr val="dk1"/>
                </a:solidFill>
                <a:latin typeface="Calibri"/>
                <a:ea typeface="Calibri"/>
                <a:cs typeface="Calibri"/>
                <a:sym typeface="Calibri"/>
              </a:rPr>
              <a:t> </a:t>
            </a:r>
            <a:r>
              <a:rPr baseline="30000" lang="en-GB">
                <a:solidFill>
                  <a:schemeClr val="dk1"/>
                </a:solidFill>
                <a:latin typeface="Calibri"/>
                <a:ea typeface="Calibri"/>
                <a:cs typeface="Calibri"/>
                <a:sym typeface="Calibri"/>
              </a:rPr>
              <a:t>Main Hall if it is Assembly.</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YOU ARRIVE AFTER 8.50am - </a:t>
            </a:r>
            <a:r>
              <a:rPr baseline="30000" lang="en-GB">
                <a:solidFill>
                  <a:schemeClr val="dk1"/>
                </a:solidFill>
                <a:latin typeface="Calibri"/>
                <a:ea typeface="Calibri"/>
                <a:cs typeface="Calibri"/>
                <a:sym typeface="Calibri"/>
              </a:rPr>
              <a:t> you should log in on the InVentry System at Reception, go to your lesson and bring a note for your Tutor the following morning.</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YOU GET LOST </a:t>
            </a:r>
            <a:r>
              <a:rPr baseline="30000" lang="en-GB">
                <a:solidFill>
                  <a:schemeClr val="dk1"/>
                </a:solidFill>
                <a:latin typeface="Calibri"/>
                <a:ea typeface="Calibri"/>
                <a:cs typeface="Calibri"/>
                <a:sym typeface="Calibri"/>
              </a:rPr>
              <a:t>- ask the nearest member of staff or the Prefects or go to Reception.</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YOU ARE WORRIED ABOUT ANYTHING, INCLUDING BULLYING</a:t>
            </a:r>
            <a:r>
              <a:rPr baseline="30000" lang="en-GB">
                <a:solidFill>
                  <a:schemeClr val="dk1"/>
                </a:solidFill>
                <a:latin typeface="Calibri"/>
                <a:ea typeface="Calibri"/>
                <a:cs typeface="Calibri"/>
                <a:sym typeface="Calibri"/>
              </a:rPr>
              <a:t> - ask your Tutor or Mrs Millest or the Anti Bullying Ambassadors (you will be told about this later).</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YOU ARE ABSENT FROM SCHOOL - </a:t>
            </a:r>
            <a:r>
              <a:rPr baseline="30000" lang="en-GB">
                <a:solidFill>
                  <a:schemeClr val="dk1"/>
                </a:solidFill>
                <a:latin typeface="Calibri"/>
                <a:ea typeface="Calibri"/>
                <a:cs typeface="Calibri"/>
                <a:sym typeface="Calibri"/>
              </a:rPr>
              <a:t> ask your parent or carer to ring the absence line on 01254 249134 (press option 1) and bring a note for your Tutor on the day that you return to school.</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THE FIRE ALARM RINGS  -</a:t>
            </a:r>
            <a:r>
              <a:rPr baseline="30000" lang="en-GB">
                <a:solidFill>
                  <a:schemeClr val="dk1"/>
                </a:solidFill>
                <a:latin typeface="Calibri"/>
                <a:ea typeface="Calibri"/>
                <a:cs typeface="Calibri"/>
                <a:sym typeface="Calibri"/>
              </a:rPr>
              <a:t> listen to the teacher, keep calm and follow the Fire Instructions. You must line up in your Tutor Groups on the courts at the rear of school.</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YOU NEED TO GO TO THE TOILET </a:t>
            </a:r>
            <a:r>
              <a:rPr baseline="30000" lang="en-GB">
                <a:solidFill>
                  <a:schemeClr val="dk1"/>
                </a:solidFill>
                <a:latin typeface="Calibri"/>
                <a:ea typeface="Calibri"/>
                <a:cs typeface="Calibri"/>
                <a:sym typeface="Calibri"/>
              </a:rPr>
              <a:t>- use the closest toilets that you have been shown to use. Do this at break or at lunch. </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 YOU FEEL ILL </a:t>
            </a:r>
            <a:r>
              <a:rPr baseline="30000" lang="en-GB">
                <a:solidFill>
                  <a:schemeClr val="dk1"/>
                </a:solidFill>
                <a:latin typeface="Calibri"/>
                <a:ea typeface="Calibri"/>
                <a:cs typeface="Calibri"/>
                <a:sym typeface="Calibri"/>
              </a:rPr>
              <a:t> - tell the teacher if you are in class or your Tutor or Mrs Millest if you are out of class, who will seek the advice of a First Aider.</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a:solidFill>
                  <a:schemeClr val="dk1"/>
                </a:solidFill>
                <a:latin typeface="Calibri"/>
                <a:ea typeface="Calibri"/>
                <a:cs typeface="Calibri"/>
                <a:sym typeface="Calibri"/>
              </a:rPr>
              <a:t>YOU LOSE ANYTHING -  </a:t>
            </a:r>
            <a:r>
              <a:rPr baseline="30000" lang="en-GB">
                <a:solidFill>
                  <a:schemeClr val="dk1"/>
                </a:solidFill>
                <a:latin typeface="Calibri"/>
                <a:ea typeface="Calibri"/>
                <a:cs typeface="Calibri"/>
                <a:sym typeface="Calibri"/>
              </a:rPr>
              <a:t>go to Reception to ask about Lost Property, preferably at dinner time.</a:t>
            </a:r>
            <a:endParaRPr baseline="30000">
              <a:solidFill>
                <a:schemeClr val="dk1"/>
              </a:solidFill>
              <a:latin typeface="Calibri"/>
              <a:ea typeface="Calibri"/>
              <a:cs typeface="Calibri"/>
              <a:sym typeface="Calibri"/>
            </a:endParaRPr>
          </a:p>
        </p:txBody>
      </p:sp>
      <p:pic>
        <p:nvPicPr>
          <p:cNvPr id="210" name="Google Shape;210;g255e71ac5d3_2_29"/>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211" name="Google Shape;211;g255e71ac5d3_2_29"/>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55e71ac5d3_2_48"/>
          <p:cNvSpPr/>
          <p:nvPr/>
        </p:nvSpPr>
        <p:spPr>
          <a:xfrm>
            <a:off x="22064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7" name="Google Shape;217;g255e71ac5d3_2_48"/>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218" name="Google Shape;218;g255e71ac5d3_2_48"/>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219" name="Google Shape;219;g255e71ac5d3_2_48"/>
          <p:cNvSpPr/>
          <p:nvPr/>
        </p:nvSpPr>
        <p:spPr>
          <a:xfrm>
            <a:off x="369000" y="1525405"/>
            <a:ext cx="6098100" cy="7205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baseline="30000" lang="en-GB" sz="2200">
                <a:solidFill>
                  <a:schemeClr val="dk1"/>
                </a:solidFill>
                <a:latin typeface="Calibri"/>
                <a:ea typeface="Calibri"/>
                <a:cs typeface="Calibri"/>
                <a:sym typeface="Calibri"/>
              </a:rPr>
              <a:t>Extra Curricular</a:t>
            </a:r>
            <a:endParaRPr b="1" baseline="30000" sz="22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22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500">
                <a:solidFill>
                  <a:schemeClr val="dk1"/>
                </a:solidFill>
                <a:latin typeface="Calibri"/>
                <a:ea typeface="Calibri"/>
                <a:cs typeface="Calibri"/>
                <a:sym typeface="Calibri"/>
              </a:rPr>
              <a:t>There are many different extra curricular activities that will be on offer to you in September and over the course of the year. Some of these take place at lunchtime and some after school. It is important that not only do you do well in your studies but you also get involved in school life. Even if you have not got involved with such activities in your Primary School this will be an excellent opportunity for you to develop existing skills, learn new skills and even make new friends! </a:t>
            </a:r>
            <a:endParaRPr baseline="30000"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Examples of activities on offer to you:</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SPORTS:</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Netball, Football, Badminton, Cricket, Rounders, Basketball, Dance, Table Tennis, Fitness, Athletics, Gymnastics.</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DRAMA:</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Drama Club, involvement in School Productions.</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MUSIC:</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Learning to play musical instruments: ukulele, Keyboards, trumpet, drums, guitar, singing, Extra Curricular Clubs—bands, school choir, school productions</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OTHER:</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Dance club, Eco Club, History Club, Craft Club, Chess Club, Top Trumps, Needlecraft, Charity Club.</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 There are many more clubs that will be on offer. </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15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500">
                <a:solidFill>
                  <a:schemeClr val="dk1"/>
                </a:solidFill>
                <a:latin typeface="Calibri"/>
                <a:ea typeface="Calibri"/>
                <a:cs typeface="Calibri"/>
                <a:sym typeface="Calibri"/>
              </a:rPr>
              <a:t>Make sure you attend at least one!</a:t>
            </a:r>
            <a:endParaRPr b="1" baseline="30000" sz="1500">
              <a:solidFill>
                <a:schemeClr val="dk1"/>
              </a:solidFill>
              <a:latin typeface="Calibri"/>
              <a:ea typeface="Calibri"/>
              <a:cs typeface="Calibri"/>
              <a:sym typeface="Calibri"/>
            </a:endParaRPr>
          </a:p>
        </p:txBody>
      </p:sp>
      <p:pic>
        <p:nvPicPr>
          <p:cNvPr id="220" name="Google Shape;220;g255e71ac5d3_2_48"/>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221" name="Google Shape;221;g255e71ac5d3_2_48"/>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Image result for winding road vector" id="226" name="Google Shape;226;p3"/>
          <p:cNvPicPr preferRelativeResize="0"/>
          <p:nvPr/>
        </p:nvPicPr>
        <p:blipFill rotWithShape="1">
          <a:blip r:embed="rId3">
            <a:alphaModFix/>
          </a:blip>
          <a:srcRect b="0" l="0" r="9471" t="0"/>
          <a:stretch/>
        </p:blipFill>
        <p:spPr>
          <a:xfrm>
            <a:off x="503853" y="2506544"/>
            <a:ext cx="6064898" cy="7030899"/>
          </a:xfrm>
          <a:prstGeom prst="rect">
            <a:avLst/>
          </a:prstGeom>
          <a:noFill/>
          <a:ln>
            <a:noFill/>
          </a:ln>
        </p:spPr>
      </p:pic>
      <p:pic>
        <p:nvPicPr>
          <p:cNvPr id="227" name="Google Shape;227;p3"/>
          <p:cNvPicPr preferRelativeResize="0"/>
          <p:nvPr/>
        </p:nvPicPr>
        <p:blipFill rotWithShape="1">
          <a:blip r:embed="rId4">
            <a:alphaModFix/>
          </a:blip>
          <a:srcRect b="0" l="0" r="0" t="0"/>
          <a:stretch/>
        </p:blipFill>
        <p:spPr>
          <a:xfrm>
            <a:off x="323022" y="307463"/>
            <a:ext cx="6190073" cy="682139"/>
          </a:xfrm>
          <a:prstGeom prst="rect">
            <a:avLst/>
          </a:prstGeom>
          <a:noFill/>
          <a:ln>
            <a:noFill/>
          </a:ln>
        </p:spPr>
      </p:pic>
      <p:pic>
        <p:nvPicPr>
          <p:cNvPr id="228" name="Google Shape;228;p3"/>
          <p:cNvPicPr preferRelativeResize="0"/>
          <p:nvPr/>
        </p:nvPicPr>
        <p:blipFill rotWithShape="1">
          <a:blip r:embed="rId5">
            <a:alphaModFix/>
          </a:blip>
          <a:srcRect b="0" l="0" r="0" t="0"/>
          <a:stretch/>
        </p:blipFill>
        <p:spPr>
          <a:xfrm>
            <a:off x="503853" y="7712724"/>
            <a:ext cx="1824720" cy="1824720"/>
          </a:xfrm>
          <a:prstGeom prst="rect">
            <a:avLst/>
          </a:prstGeom>
          <a:noFill/>
          <a:ln>
            <a:noFill/>
          </a:ln>
        </p:spPr>
      </p:pic>
      <p:sp>
        <p:nvSpPr>
          <p:cNvPr id="229" name="Google Shape;229;p3"/>
          <p:cNvSpPr/>
          <p:nvPr/>
        </p:nvSpPr>
        <p:spPr>
          <a:xfrm>
            <a:off x="209637" y="120729"/>
            <a:ext cx="6416842" cy="9416715"/>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3"/>
          <p:cNvSpPr/>
          <p:nvPr/>
        </p:nvSpPr>
        <p:spPr>
          <a:xfrm>
            <a:off x="323022" y="938075"/>
            <a:ext cx="602179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On your journey to starting year 7 in our school mark out some key life events that you would like to share with us. What things have stood out to you?</a:t>
            </a:r>
            <a:endParaRPr b="0" i="0" sz="1200" u="none" cap="none" strike="noStrike">
              <a:solidFill>
                <a:schemeClr val="dk1"/>
              </a:solidFill>
              <a:latin typeface="Calibri"/>
              <a:ea typeface="Calibri"/>
              <a:cs typeface="Calibri"/>
              <a:sym typeface="Calibri"/>
            </a:endParaRPr>
          </a:p>
        </p:txBody>
      </p:sp>
      <p:sp>
        <p:nvSpPr>
          <p:cNvPr id="231" name="Google Shape;231;p3"/>
          <p:cNvSpPr/>
          <p:nvPr/>
        </p:nvSpPr>
        <p:spPr>
          <a:xfrm>
            <a:off x="1899365" y="1443642"/>
            <a:ext cx="252334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Year 1 in Primary school</a:t>
            </a:r>
            <a:endParaRPr b="0" i="0" sz="1400" u="none" cap="none" strike="noStrike">
              <a:solidFill>
                <a:srgbClr val="000000"/>
              </a:solidFill>
              <a:latin typeface="Arial"/>
              <a:ea typeface="Arial"/>
              <a:cs typeface="Arial"/>
              <a:sym typeface="Arial"/>
            </a:endParaRPr>
          </a:p>
        </p:txBody>
      </p:sp>
      <p:pic>
        <p:nvPicPr>
          <p:cNvPr descr="Image result for clock icon" id="232" name="Google Shape;232;p3"/>
          <p:cNvPicPr preferRelativeResize="0"/>
          <p:nvPr/>
        </p:nvPicPr>
        <p:blipFill rotWithShape="1">
          <a:blip r:embed="rId6">
            <a:alphaModFix/>
          </a:blip>
          <a:srcRect b="0" l="0" r="0" t="0"/>
          <a:stretch/>
        </p:blipFill>
        <p:spPr>
          <a:xfrm>
            <a:off x="2838501" y="1842343"/>
            <a:ext cx="697801" cy="697801"/>
          </a:xfrm>
          <a:prstGeom prst="rect">
            <a:avLst/>
          </a:prstGeom>
          <a:noFill/>
          <a:ln>
            <a:noFill/>
          </a:ln>
        </p:spPr>
      </p:pic>
      <p:sp>
        <p:nvSpPr>
          <p:cNvPr id="233" name="Google Shape;233;p3"/>
          <p:cNvSpPr/>
          <p:nvPr/>
        </p:nvSpPr>
        <p:spPr>
          <a:xfrm>
            <a:off x="3159870" y="9105852"/>
            <a:ext cx="16567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Starting Year 7</a:t>
            </a:r>
            <a:endParaRPr b="1" i="0" sz="1400" u="none" cap="none" strike="noStrike">
              <a:solidFill>
                <a:schemeClr val="dk1"/>
              </a:solidFill>
              <a:latin typeface="Calibri"/>
              <a:ea typeface="Calibri"/>
              <a:cs typeface="Calibri"/>
              <a:sym typeface="Calibri"/>
            </a:endParaRPr>
          </a:p>
        </p:txBody>
      </p:sp>
      <p:sp>
        <p:nvSpPr>
          <p:cNvPr id="234" name="Google Shape;234;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
          <p:cNvSpPr txBox="1"/>
          <p:nvPr>
            <p:ph type="title"/>
          </p:nvPr>
        </p:nvSpPr>
        <p:spPr>
          <a:xfrm>
            <a:off x="471488" y="1383889"/>
            <a:ext cx="5915025" cy="10582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300"/>
              <a:buFont typeface="Calibri"/>
              <a:buNone/>
            </a:pPr>
            <a:r>
              <a:rPr lang="en-GB"/>
              <a:t>Colour in Pleckgate’s logo</a:t>
            </a:r>
            <a:endParaRPr/>
          </a:p>
        </p:txBody>
      </p:sp>
      <p:sp>
        <p:nvSpPr>
          <p:cNvPr descr="Gosford Hill School - Home | Facebook" id="240" name="Google Shape;240;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41" name="Google Shape;241;p4"/>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sp>
        <p:nvSpPr>
          <p:cNvPr id="242" name="Google Shape;242;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243" name="Google Shape;243;p4"/>
          <p:cNvPicPr preferRelativeResize="0"/>
          <p:nvPr/>
        </p:nvPicPr>
        <p:blipFill>
          <a:blip r:embed="rId4">
            <a:alphaModFix/>
          </a:blip>
          <a:stretch>
            <a:fillRect/>
          </a:stretch>
        </p:blipFill>
        <p:spPr>
          <a:xfrm>
            <a:off x="1524000" y="3048007"/>
            <a:ext cx="3810000" cy="3810000"/>
          </a:xfrm>
          <a:prstGeom prst="rect">
            <a:avLst/>
          </a:prstGeom>
          <a:noFill/>
          <a:ln>
            <a:noFill/>
          </a:ln>
          <a:effectLst>
            <a:reflection blurRad="0" dir="5400000" dist="38100" endA="0" endPos="30000" fadeDir="5400012" kx="0" rotWithShape="0" algn="bl" stPos="0" sy="-100000" ky="0"/>
          </a:effectLst>
        </p:spPr>
      </p:pic>
      <p:sp>
        <p:nvSpPr>
          <p:cNvPr id="244" name="Google Shape;244;p4"/>
          <p:cNvSpPr txBox="1"/>
          <p:nvPr>
            <p:ph type="title"/>
          </p:nvPr>
        </p:nvSpPr>
        <p:spPr>
          <a:xfrm>
            <a:off x="471463" y="8650689"/>
            <a:ext cx="5915100" cy="1058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300"/>
              <a:buFont typeface="Calibri"/>
              <a:buNone/>
            </a:pPr>
            <a:r>
              <a:rPr lang="en-GB"/>
              <a:t>Can you write the school’s values around the badge? </a:t>
            </a:r>
            <a:endParaRPr/>
          </a:p>
        </p:txBody>
      </p:sp>
      <p:sp>
        <p:nvSpPr>
          <p:cNvPr id="245" name="Google Shape;245;p4"/>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5"/>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id="251" name="Google Shape;251;p5"/>
          <p:cNvPicPr preferRelativeResize="0"/>
          <p:nvPr/>
        </p:nvPicPr>
        <p:blipFill rotWithShape="1">
          <a:blip r:embed="rId4">
            <a:alphaModFix/>
          </a:blip>
          <a:srcRect b="0" l="0" r="0" t="0"/>
          <a:stretch/>
        </p:blipFill>
        <p:spPr>
          <a:xfrm>
            <a:off x="2653974" y="4382615"/>
            <a:ext cx="1824720" cy="1824720"/>
          </a:xfrm>
          <a:prstGeom prst="rect">
            <a:avLst/>
          </a:prstGeom>
          <a:noFill/>
          <a:ln>
            <a:noFill/>
          </a:ln>
        </p:spPr>
      </p:pic>
      <p:sp>
        <p:nvSpPr>
          <p:cNvPr id="252" name="Google Shape;252;p5"/>
          <p:cNvSpPr/>
          <p:nvPr/>
        </p:nvSpPr>
        <p:spPr>
          <a:xfrm>
            <a:off x="208548" y="256674"/>
            <a:ext cx="6416842" cy="9416715"/>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5"/>
          <p:cNvSpPr/>
          <p:nvPr/>
        </p:nvSpPr>
        <p:spPr>
          <a:xfrm>
            <a:off x="323022" y="1113183"/>
            <a:ext cx="602179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So that your form tutor can get to know you better please can you fill in your information map below.</a:t>
            </a:r>
            <a:endParaRPr b="0" i="0" sz="1800" u="none" cap="none" strike="noStrike">
              <a:solidFill>
                <a:schemeClr val="dk1"/>
              </a:solidFill>
              <a:latin typeface="Calibri"/>
              <a:ea typeface="Calibri"/>
              <a:cs typeface="Calibri"/>
              <a:sym typeface="Calibri"/>
            </a:endParaRPr>
          </a:p>
        </p:txBody>
      </p:sp>
      <p:sp>
        <p:nvSpPr>
          <p:cNvPr id="254" name="Google Shape;254;p5"/>
          <p:cNvSpPr/>
          <p:nvPr/>
        </p:nvSpPr>
        <p:spPr>
          <a:xfrm>
            <a:off x="3169194" y="5892705"/>
            <a:ext cx="16567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Name:</a:t>
            </a:r>
            <a:endParaRPr b="0" i="0" sz="1400" u="none" cap="none" strike="noStrike">
              <a:solidFill>
                <a:schemeClr val="dk1"/>
              </a:solidFill>
              <a:latin typeface="Calibri"/>
              <a:ea typeface="Calibri"/>
              <a:cs typeface="Calibri"/>
              <a:sym typeface="Calibri"/>
            </a:endParaRPr>
          </a:p>
        </p:txBody>
      </p:sp>
      <p:sp>
        <p:nvSpPr>
          <p:cNvPr id="255" name="Google Shape;255;p5"/>
          <p:cNvSpPr/>
          <p:nvPr/>
        </p:nvSpPr>
        <p:spPr>
          <a:xfrm>
            <a:off x="453651" y="2116956"/>
            <a:ext cx="16567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My Family </a:t>
            </a:r>
            <a:endParaRPr b="1" i="0" sz="1400" u="none" cap="none" strike="noStrike">
              <a:solidFill>
                <a:schemeClr val="dk1"/>
              </a:solidFill>
              <a:latin typeface="Calibri"/>
              <a:ea typeface="Calibri"/>
              <a:cs typeface="Calibri"/>
              <a:sym typeface="Calibri"/>
            </a:endParaRPr>
          </a:p>
        </p:txBody>
      </p:sp>
      <p:sp>
        <p:nvSpPr>
          <p:cNvPr id="256" name="Google Shape;256;p5"/>
          <p:cNvSpPr/>
          <p:nvPr/>
        </p:nvSpPr>
        <p:spPr>
          <a:xfrm>
            <a:off x="4694851" y="2245855"/>
            <a:ext cx="194420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What village/town/city I live in:</a:t>
            </a:r>
            <a:endParaRPr b="1" i="0" sz="1400" u="none" cap="none" strike="noStrike">
              <a:solidFill>
                <a:schemeClr val="dk1"/>
              </a:solidFill>
              <a:latin typeface="Calibri"/>
              <a:ea typeface="Calibri"/>
              <a:cs typeface="Calibri"/>
              <a:sym typeface="Calibri"/>
            </a:endParaRPr>
          </a:p>
        </p:txBody>
      </p:sp>
      <p:sp>
        <p:nvSpPr>
          <p:cNvPr id="257" name="Google Shape;257;p5"/>
          <p:cNvSpPr/>
          <p:nvPr/>
        </p:nvSpPr>
        <p:spPr>
          <a:xfrm>
            <a:off x="453651" y="8108931"/>
            <a:ext cx="16567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What are my favorite subjects….</a:t>
            </a:r>
            <a:endParaRPr b="1" i="0" sz="1400" u="none" cap="none" strike="noStrike">
              <a:solidFill>
                <a:schemeClr val="dk1"/>
              </a:solidFill>
              <a:latin typeface="Calibri"/>
              <a:ea typeface="Calibri"/>
              <a:cs typeface="Calibri"/>
              <a:sym typeface="Calibri"/>
            </a:endParaRPr>
          </a:p>
        </p:txBody>
      </p:sp>
      <p:sp>
        <p:nvSpPr>
          <p:cNvPr id="258" name="Google Shape;258;p5"/>
          <p:cNvSpPr/>
          <p:nvPr/>
        </p:nvSpPr>
        <p:spPr>
          <a:xfrm>
            <a:off x="5082290" y="8151260"/>
            <a:ext cx="16567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What makes me happy is . . .</a:t>
            </a:r>
            <a:endParaRPr b="1" i="0" sz="1400" u="none" cap="none" strike="noStrike">
              <a:solidFill>
                <a:schemeClr val="dk1"/>
              </a:solidFill>
              <a:latin typeface="Calibri"/>
              <a:ea typeface="Calibri"/>
              <a:cs typeface="Calibri"/>
              <a:sym typeface="Calibri"/>
            </a:endParaRPr>
          </a:p>
        </p:txBody>
      </p:sp>
      <p:sp>
        <p:nvSpPr>
          <p:cNvPr id="259" name="Google Shape;259;p5"/>
          <p:cNvSpPr/>
          <p:nvPr/>
        </p:nvSpPr>
        <p:spPr>
          <a:xfrm>
            <a:off x="323022" y="5057164"/>
            <a:ext cx="16567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What subject I find hard…</a:t>
            </a:r>
            <a:endParaRPr b="0" i="0" sz="1400" u="none" cap="none" strike="noStrike">
              <a:solidFill>
                <a:srgbClr val="000000"/>
              </a:solidFill>
              <a:latin typeface="Arial"/>
              <a:ea typeface="Arial"/>
              <a:cs typeface="Arial"/>
              <a:sym typeface="Arial"/>
            </a:endParaRPr>
          </a:p>
        </p:txBody>
      </p:sp>
      <p:sp>
        <p:nvSpPr>
          <p:cNvPr id="260" name="Google Shape;260;p5"/>
          <p:cNvSpPr/>
          <p:nvPr/>
        </p:nvSpPr>
        <p:spPr>
          <a:xfrm>
            <a:off x="5142255" y="5106710"/>
            <a:ext cx="16567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My birthday is </a:t>
            </a:r>
            <a:endParaRPr b="1" i="0" sz="1400" u="none" cap="none" strike="noStrike">
              <a:solidFill>
                <a:schemeClr val="dk1"/>
              </a:solidFill>
              <a:latin typeface="Calibri"/>
              <a:ea typeface="Calibri"/>
              <a:cs typeface="Calibri"/>
              <a:sym typeface="Calibri"/>
            </a:endParaRPr>
          </a:p>
        </p:txBody>
      </p:sp>
      <p:pic>
        <p:nvPicPr>
          <p:cNvPr descr="Image result for arrow" id="261" name="Google Shape;261;p5"/>
          <p:cNvPicPr preferRelativeResize="0"/>
          <p:nvPr/>
        </p:nvPicPr>
        <p:blipFill rotWithShape="1">
          <a:blip r:embed="rId5">
            <a:alphaModFix/>
          </a:blip>
          <a:srcRect b="0" l="0" r="0" t="0"/>
          <a:stretch/>
        </p:blipFill>
        <p:spPr>
          <a:xfrm rot="-10447018">
            <a:off x="4107968" y="6396032"/>
            <a:ext cx="1617230" cy="1531057"/>
          </a:xfrm>
          <a:prstGeom prst="rect">
            <a:avLst/>
          </a:prstGeom>
          <a:noFill/>
          <a:ln>
            <a:noFill/>
          </a:ln>
        </p:spPr>
      </p:pic>
      <p:pic>
        <p:nvPicPr>
          <p:cNvPr descr="Image result for arrow" id="262" name="Google Shape;262;p5"/>
          <p:cNvPicPr preferRelativeResize="0"/>
          <p:nvPr/>
        </p:nvPicPr>
        <p:blipFill rotWithShape="1">
          <a:blip r:embed="rId6">
            <a:alphaModFix/>
          </a:blip>
          <a:srcRect b="0" l="0" r="0" t="0"/>
          <a:stretch/>
        </p:blipFill>
        <p:spPr>
          <a:xfrm rot="232859">
            <a:off x="1489359" y="2775673"/>
            <a:ext cx="1697387" cy="1606942"/>
          </a:xfrm>
          <a:prstGeom prst="rect">
            <a:avLst/>
          </a:prstGeom>
          <a:noFill/>
          <a:ln>
            <a:noFill/>
          </a:ln>
        </p:spPr>
      </p:pic>
      <p:pic>
        <p:nvPicPr>
          <p:cNvPr descr="Image result for arrow" id="263" name="Google Shape;263;p5"/>
          <p:cNvPicPr preferRelativeResize="0"/>
          <p:nvPr/>
        </p:nvPicPr>
        <p:blipFill rotWithShape="1">
          <a:blip r:embed="rId6">
            <a:alphaModFix/>
          </a:blip>
          <a:srcRect b="0" l="0" r="0" t="0"/>
          <a:stretch/>
        </p:blipFill>
        <p:spPr>
          <a:xfrm rot="5400000">
            <a:off x="3846158" y="2815638"/>
            <a:ext cx="1697387" cy="1606942"/>
          </a:xfrm>
          <a:prstGeom prst="rect">
            <a:avLst/>
          </a:prstGeom>
          <a:noFill/>
          <a:ln>
            <a:noFill/>
          </a:ln>
        </p:spPr>
      </p:pic>
      <p:pic>
        <p:nvPicPr>
          <p:cNvPr descr="Image result for arrow" id="264" name="Google Shape;264;p5"/>
          <p:cNvPicPr preferRelativeResize="0"/>
          <p:nvPr/>
        </p:nvPicPr>
        <p:blipFill rotWithShape="1">
          <a:blip r:embed="rId6">
            <a:alphaModFix/>
          </a:blip>
          <a:srcRect b="0" l="0" r="0" t="0"/>
          <a:stretch/>
        </p:blipFill>
        <p:spPr>
          <a:xfrm rot="-5400000">
            <a:off x="1272462" y="6288196"/>
            <a:ext cx="1697387" cy="1606942"/>
          </a:xfrm>
          <a:prstGeom prst="rect">
            <a:avLst/>
          </a:prstGeom>
          <a:noFill/>
          <a:ln>
            <a:noFill/>
          </a:ln>
        </p:spPr>
      </p:pic>
      <p:pic>
        <p:nvPicPr>
          <p:cNvPr descr="Image result for arrow" id="265" name="Google Shape;265;p5"/>
          <p:cNvPicPr preferRelativeResize="0"/>
          <p:nvPr/>
        </p:nvPicPr>
        <p:blipFill rotWithShape="1">
          <a:blip r:embed="rId7">
            <a:alphaModFix/>
          </a:blip>
          <a:srcRect b="0" l="0" r="0" t="0"/>
          <a:stretch/>
        </p:blipFill>
        <p:spPr>
          <a:xfrm rot="-2528460">
            <a:off x="2129154" y="4858346"/>
            <a:ext cx="803909" cy="761072"/>
          </a:xfrm>
          <a:prstGeom prst="rect">
            <a:avLst/>
          </a:prstGeom>
          <a:noFill/>
          <a:ln>
            <a:noFill/>
          </a:ln>
        </p:spPr>
      </p:pic>
      <p:pic>
        <p:nvPicPr>
          <p:cNvPr descr="Image result for arrow" id="266" name="Google Shape;266;p5"/>
          <p:cNvPicPr preferRelativeResize="0"/>
          <p:nvPr/>
        </p:nvPicPr>
        <p:blipFill rotWithShape="1">
          <a:blip r:embed="rId7">
            <a:alphaModFix/>
          </a:blip>
          <a:srcRect b="0" l="0" r="0" t="0"/>
          <a:stretch/>
        </p:blipFill>
        <p:spPr>
          <a:xfrm flipH="1" rot="2528460">
            <a:off x="4133503" y="4885107"/>
            <a:ext cx="836586" cy="792008"/>
          </a:xfrm>
          <a:prstGeom prst="rect">
            <a:avLst/>
          </a:prstGeom>
          <a:noFill/>
          <a:ln>
            <a:noFill/>
          </a:ln>
        </p:spPr>
      </p:pic>
      <p:sp>
        <p:nvSpPr>
          <p:cNvPr id="267" name="Google Shape;267;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6"/>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id="273" name="Google Shape;273;p6"/>
          <p:cNvPicPr preferRelativeResize="0"/>
          <p:nvPr/>
        </p:nvPicPr>
        <p:blipFill rotWithShape="1">
          <a:blip r:embed="rId4">
            <a:alphaModFix/>
          </a:blip>
          <a:srcRect b="0" l="0" r="0" t="0"/>
          <a:stretch/>
        </p:blipFill>
        <p:spPr>
          <a:xfrm>
            <a:off x="4553712" y="7369101"/>
            <a:ext cx="2304288" cy="2304288"/>
          </a:xfrm>
          <a:prstGeom prst="rect">
            <a:avLst/>
          </a:prstGeom>
          <a:noFill/>
          <a:ln>
            <a:noFill/>
          </a:ln>
        </p:spPr>
      </p:pic>
      <p:sp>
        <p:nvSpPr>
          <p:cNvPr id="274" name="Google Shape;274;p6"/>
          <p:cNvSpPr/>
          <p:nvPr/>
        </p:nvSpPr>
        <p:spPr>
          <a:xfrm>
            <a:off x="208548" y="256674"/>
            <a:ext cx="6416842" cy="9416715"/>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p6"/>
          <p:cNvSpPr/>
          <p:nvPr/>
        </p:nvSpPr>
        <p:spPr>
          <a:xfrm>
            <a:off x="493776" y="1473786"/>
            <a:ext cx="5851041"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Term 1 targets</a:t>
            </a:r>
            <a:endParaRPr b="1" i="0" sz="14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Choose 3 things that you want to try or improve in your first term at </a:t>
            </a:r>
            <a:r>
              <a:rPr lang="en-GB" sz="1800">
                <a:solidFill>
                  <a:schemeClr val="dk1"/>
                </a:solidFill>
                <a:latin typeface="Calibri"/>
                <a:ea typeface="Calibri"/>
                <a:cs typeface="Calibri"/>
                <a:sym typeface="Calibri"/>
              </a:rPr>
              <a:t>Pleckgate High</a:t>
            </a:r>
            <a:r>
              <a:rPr b="0" i="0" lang="en-GB" sz="1800" u="none" cap="none" strike="noStrike">
                <a:solidFill>
                  <a:schemeClr val="dk1"/>
                </a:solidFill>
                <a:latin typeface="Calibri"/>
                <a:ea typeface="Calibri"/>
                <a:cs typeface="Calibri"/>
                <a:sym typeface="Calibri"/>
              </a:rPr>
              <a:t> School.</a:t>
            </a:r>
            <a:endParaRPr b="0" i="0" sz="1800" u="none" cap="none" strike="noStrike">
              <a:solidFill>
                <a:schemeClr val="dk1"/>
              </a:solidFill>
              <a:latin typeface="Calibri"/>
              <a:ea typeface="Calibri"/>
              <a:cs typeface="Calibri"/>
              <a:sym typeface="Calibri"/>
            </a:endParaRPr>
          </a:p>
        </p:txBody>
      </p:sp>
      <p:pic>
        <p:nvPicPr>
          <p:cNvPr id="276" name="Google Shape;276;p6"/>
          <p:cNvPicPr preferRelativeResize="0"/>
          <p:nvPr/>
        </p:nvPicPr>
        <p:blipFill rotWithShape="1">
          <a:blip r:embed="rId5">
            <a:alphaModFix/>
          </a:blip>
          <a:srcRect b="0" l="0" r="0" t="0"/>
          <a:stretch/>
        </p:blipFill>
        <p:spPr>
          <a:xfrm flipH="1">
            <a:off x="5173248" y="4910167"/>
            <a:ext cx="1027408" cy="1361137"/>
          </a:xfrm>
          <a:prstGeom prst="rect">
            <a:avLst/>
          </a:prstGeom>
          <a:noFill/>
          <a:ln>
            <a:noFill/>
          </a:ln>
        </p:spPr>
      </p:pic>
      <p:graphicFrame>
        <p:nvGraphicFramePr>
          <p:cNvPr id="277" name="Google Shape;277;p6"/>
          <p:cNvGraphicFramePr/>
          <p:nvPr/>
        </p:nvGraphicFramePr>
        <p:xfrm>
          <a:off x="555631" y="2947772"/>
          <a:ext cx="3000000" cy="3000000"/>
        </p:xfrm>
        <a:graphic>
          <a:graphicData uri="http://schemas.openxmlformats.org/drawingml/2006/table">
            <a:tbl>
              <a:tblPr bandRow="1" firstRow="1">
                <a:noFill/>
                <a:tableStyleId>{AB2567CC-DF3A-4F50-B40D-21C599B9EAB2}</a:tableStyleId>
              </a:tblPr>
              <a:tblGrid>
                <a:gridCol w="3372875"/>
                <a:gridCol w="1119500"/>
              </a:tblGrid>
              <a:tr h="3708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dk1"/>
                          </a:solidFill>
                        </a:rPr>
                        <a:t>Try in term 1</a:t>
                      </a:r>
                      <a:endParaRPr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Making new friends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Join a club or activity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Working independently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Learn my way around the school</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Remember my homework</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Remember the name of my teachers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Remember all my equipment every day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Volunteer to answer a question in class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Try something new</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Learn from a mistake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Keep going even if I am finding something hard</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Remember my PE kit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Read a book</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78" name="Google Shape;278;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7"/>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sp>
        <p:nvSpPr>
          <p:cNvPr id="284" name="Google Shape;284;p7"/>
          <p:cNvSpPr/>
          <p:nvPr/>
        </p:nvSpPr>
        <p:spPr>
          <a:xfrm>
            <a:off x="323021" y="1336239"/>
            <a:ext cx="6190073"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Moving to a new school whether it is with your friends or not means you will be making new friends.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Here are some tips on how to make new friends. Choose one that you think you are already good at, explaining why. Then choose one you are going to try in your first term of </a:t>
            </a:r>
            <a:r>
              <a:rPr lang="en-GB" sz="1800">
                <a:solidFill>
                  <a:schemeClr val="dk1"/>
                </a:solidFill>
                <a:latin typeface="Calibri"/>
                <a:ea typeface="Calibri"/>
                <a:cs typeface="Calibri"/>
                <a:sym typeface="Calibri"/>
              </a:rPr>
              <a:t>Pleckgate High </a:t>
            </a:r>
            <a:r>
              <a:rPr b="0" i="0" lang="en-GB" sz="1800" u="none" cap="none" strike="noStrike">
                <a:solidFill>
                  <a:schemeClr val="dk1"/>
                </a:solidFill>
                <a:latin typeface="Calibri"/>
                <a:ea typeface="Calibri"/>
                <a:cs typeface="Calibri"/>
                <a:sym typeface="Calibri"/>
              </a:rPr>
              <a:t>School and how you will try it out.</a:t>
            </a:r>
            <a:endParaRPr b="0" i="0" sz="1800" u="none" cap="none" strike="noStrike">
              <a:solidFill>
                <a:schemeClr val="dk1"/>
              </a:solidFill>
              <a:latin typeface="Calibri"/>
              <a:ea typeface="Calibri"/>
              <a:cs typeface="Calibri"/>
              <a:sym typeface="Calibri"/>
            </a:endParaRPr>
          </a:p>
        </p:txBody>
      </p:sp>
      <p:graphicFrame>
        <p:nvGraphicFramePr>
          <p:cNvPr id="285" name="Google Shape;285;p7"/>
          <p:cNvGraphicFramePr/>
          <p:nvPr/>
        </p:nvGraphicFramePr>
        <p:xfrm>
          <a:off x="323022" y="3435041"/>
          <a:ext cx="3000000" cy="3000000"/>
        </p:xfrm>
        <a:graphic>
          <a:graphicData uri="http://schemas.openxmlformats.org/drawingml/2006/table">
            <a:tbl>
              <a:tblPr bandRow="1" firstRow="1">
                <a:noFill/>
                <a:tableStyleId>{AB2567CC-DF3A-4F50-B40D-21C599B9EAB2}</a:tableStyleId>
              </a:tblPr>
              <a:tblGrid>
                <a:gridCol w="2629725"/>
                <a:gridCol w="3560350"/>
              </a:tblGrid>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dk1"/>
                          </a:solidFill>
                        </a:rPr>
                        <a:t>Friends tips</a:t>
                      </a:r>
                      <a:endParaRPr sz="20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dk1"/>
                          </a:solidFill>
                        </a:rPr>
                        <a:t>Explanation</a:t>
                      </a:r>
                      <a:endParaRPr sz="20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200000"/>
                        </a:lnSpc>
                        <a:spcBef>
                          <a:spcPts val="0"/>
                        </a:spcBef>
                        <a:spcAft>
                          <a:spcPts val="0"/>
                        </a:spcAft>
                        <a:buClr>
                          <a:srgbClr val="000000"/>
                        </a:buClr>
                        <a:buSzPts val="2000"/>
                        <a:buFont typeface="Arial"/>
                        <a:buNone/>
                      </a:pPr>
                      <a:r>
                        <a:rPr lang="en-GB" sz="2000" u="none" cap="none" strike="noStrike"/>
                        <a:t>Smiling</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200000"/>
                        </a:lnSpc>
                        <a:spcBef>
                          <a:spcPts val="0"/>
                        </a:spcBef>
                        <a:spcAft>
                          <a:spcPts val="0"/>
                        </a:spcAft>
                        <a:buClr>
                          <a:srgbClr val="000000"/>
                        </a:buClr>
                        <a:buSzPts val="2000"/>
                        <a:buFont typeface="Arial"/>
                        <a:buNone/>
                      </a:pPr>
                      <a:r>
                        <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200000"/>
                        </a:lnSpc>
                        <a:spcBef>
                          <a:spcPts val="0"/>
                        </a:spcBef>
                        <a:spcAft>
                          <a:spcPts val="0"/>
                        </a:spcAft>
                        <a:buClr>
                          <a:srgbClr val="000000"/>
                        </a:buClr>
                        <a:buSzPts val="2000"/>
                        <a:buFont typeface="Arial"/>
                        <a:buNone/>
                      </a:pPr>
                      <a:r>
                        <a:rPr lang="en-GB" sz="2000" u="none" cap="none" strike="noStrike"/>
                        <a:t>Asking questions</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200000"/>
                        </a:lnSpc>
                        <a:spcBef>
                          <a:spcPts val="0"/>
                        </a:spcBef>
                        <a:spcAft>
                          <a:spcPts val="0"/>
                        </a:spcAft>
                        <a:buClr>
                          <a:srgbClr val="000000"/>
                        </a:buClr>
                        <a:buSzPts val="2000"/>
                        <a:buFont typeface="Arial"/>
                        <a:buNone/>
                      </a:pPr>
                      <a:r>
                        <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200000"/>
                        </a:lnSpc>
                        <a:spcBef>
                          <a:spcPts val="0"/>
                        </a:spcBef>
                        <a:spcAft>
                          <a:spcPts val="0"/>
                        </a:spcAft>
                        <a:buClr>
                          <a:srgbClr val="000000"/>
                        </a:buClr>
                        <a:buSzPts val="2000"/>
                        <a:buFont typeface="Arial"/>
                        <a:buNone/>
                      </a:pPr>
                      <a:r>
                        <a:rPr lang="en-GB" sz="2000" u="none" cap="none" strike="noStrike"/>
                        <a:t>Offering help to others</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200000"/>
                        </a:lnSpc>
                        <a:spcBef>
                          <a:spcPts val="0"/>
                        </a:spcBef>
                        <a:spcAft>
                          <a:spcPts val="0"/>
                        </a:spcAft>
                        <a:buClr>
                          <a:srgbClr val="000000"/>
                        </a:buClr>
                        <a:buSzPts val="2000"/>
                        <a:buFont typeface="Arial"/>
                        <a:buNone/>
                      </a:pPr>
                      <a:r>
                        <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200000"/>
                        </a:lnSpc>
                        <a:spcBef>
                          <a:spcPts val="0"/>
                        </a:spcBef>
                        <a:spcAft>
                          <a:spcPts val="0"/>
                        </a:spcAft>
                        <a:buClr>
                          <a:srgbClr val="000000"/>
                        </a:buClr>
                        <a:buSzPts val="2000"/>
                        <a:buFont typeface="Arial"/>
                        <a:buNone/>
                      </a:pPr>
                      <a:r>
                        <a:rPr lang="en-GB" sz="2000" u="none" cap="none" strike="noStrike"/>
                        <a:t>Joining a club/activity</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200000"/>
                        </a:lnSpc>
                        <a:spcBef>
                          <a:spcPts val="0"/>
                        </a:spcBef>
                        <a:spcAft>
                          <a:spcPts val="0"/>
                        </a:spcAft>
                        <a:buClr>
                          <a:srgbClr val="000000"/>
                        </a:buClr>
                        <a:buSzPts val="2000"/>
                        <a:buFont typeface="Arial"/>
                        <a:buNone/>
                      </a:pPr>
                      <a:r>
                        <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200000"/>
                        </a:lnSpc>
                        <a:spcBef>
                          <a:spcPts val="0"/>
                        </a:spcBef>
                        <a:spcAft>
                          <a:spcPts val="0"/>
                        </a:spcAft>
                        <a:buClr>
                          <a:srgbClr val="000000"/>
                        </a:buClr>
                        <a:buSzPts val="2000"/>
                        <a:buFont typeface="Arial"/>
                        <a:buNone/>
                      </a:pPr>
                      <a:r>
                        <a:rPr lang="en-GB" sz="2000" u="none" cap="none" strike="noStrike"/>
                        <a:t>Sharing equipment</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200000"/>
                        </a:lnSpc>
                        <a:spcBef>
                          <a:spcPts val="0"/>
                        </a:spcBef>
                        <a:spcAft>
                          <a:spcPts val="0"/>
                        </a:spcAft>
                        <a:buClr>
                          <a:srgbClr val="000000"/>
                        </a:buClr>
                        <a:buSzPts val="2000"/>
                        <a:buFont typeface="Arial"/>
                        <a:buNone/>
                      </a:pPr>
                      <a:r>
                        <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200000"/>
                        </a:lnSpc>
                        <a:spcBef>
                          <a:spcPts val="0"/>
                        </a:spcBef>
                        <a:spcAft>
                          <a:spcPts val="0"/>
                        </a:spcAft>
                        <a:buClr>
                          <a:srgbClr val="000000"/>
                        </a:buClr>
                        <a:buSzPts val="2000"/>
                        <a:buFont typeface="Arial"/>
                        <a:buNone/>
                      </a:pPr>
                      <a:r>
                        <a:rPr lang="en-GB" sz="2000" u="none" cap="none" strike="noStrike"/>
                        <a:t>Being kind to others</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200000"/>
                        </a:lnSpc>
                        <a:spcBef>
                          <a:spcPts val="0"/>
                        </a:spcBef>
                        <a:spcAft>
                          <a:spcPts val="0"/>
                        </a:spcAft>
                        <a:buClr>
                          <a:srgbClr val="000000"/>
                        </a:buClr>
                        <a:buSzPts val="2000"/>
                        <a:buFont typeface="Arial"/>
                        <a:buNone/>
                      </a:pPr>
                      <a:r>
                        <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286" name="Google Shape;286;p7"/>
          <p:cNvPicPr preferRelativeResize="0"/>
          <p:nvPr/>
        </p:nvPicPr>
        <p:blipFill rotWithShape="1">
          <a:blip r:embed="rId4">
            <a:alphaModFix/>
          </a:blip>
          <a:srcRect b="0" l="0" r="0" t="0"/>
          <a:stretch/>
        </p:blipFill>
        <p:spPr>
          <a:xfrm>
            <a:off x="5449656" y="8458199"/>
            <a:ext cx="1215189" cy="1215189"/>
          </a:xfrm>
          <a:prstGeom prst="rect">
            <a:avLst/>
          </a:prstGeom>
          <a:noFill/>
          <a:ln>
            <a:noFill/>
          </a:ln>
        </p:spPr>
      </p:pic>
      <p:pic>
        <p:nvPicPr>
          <p:cNvPr id="287" name="Google Shape;287;p7"/>
          <p:cNvPicPr preferRelativeResize="0"/>
          <p:nvPr/>
        </p:nvPicPr>
        <p:blipFill rotWithShape="1">
          <a:blip r:embed="rId5">
            <a:alphaModFix/>
          </a:blip>
          <a:srcRect b="0" l="0" r="0" t="0"/>
          <a:stretch/>
        </p:blipFill>
        <p:spPr>
          <a:xfrm>
            <a:off x="4165550" y="8458198"/>
            <a:ext cx="1215190" cy="1215190"/>
          </a:xfrm>
          <a:prstGeom prst="rect">
            <a:avLst/>
          </a:prstGeom>
          <a:noFill/>
          <a:ln>
            <a:noFill/>
          </a:ln>
        </p:spPr>
      </p:pic>
      <p:pic>
        <p:nvPicPr>
          <p:cNvPr id="288" name="Google Shape;288;p7"/>
          <p:cNvPicPr preferRelativeResize="0"/>
          <p:nvPr/>
        </p:nvPicPr>
        <p:blipFill rotWithShape="1">
          <a:blip r:embed="rId6">
            <a:alphaModFix/>
          </a:blip>
          <a:srcRect b="0" l="0" r="0" t="0"/>
          <a:stretch/>
        </p:blipFill>
        <p:spPr>
          <a:xfrm>
            <a:off x="2826122" y="8458198"/>
            <a:ext cx="1215190" cy="1215190"/>
          </a:xfrm>
          <a:prstGeom prst="rect">
            <a:avLst/>
          </a:prstGeom>
          <a:noFill/>
          <a:ln>
            <a:noFill/>
          </a:ln>
        </p:spPr>
      </p:pic>
      <p:pic>
        <p:nvPicPr>
          <p:cNvPr id="289" name="Google Shape;289;p7"/>
          <p:cNvPicPr preferRelativeResize="0"/>
          <p:nvPr/>
        </p:nvPicPr>
        <p:blipFill rotWithShape="1">
          <a:blip r:embed="rId7">
            <a:alphaModFix/>
          </a:blip>
          <a:srcRect b="0" l="0" r="0" t="0"/>
          <a:stretch/>
        </p:blipFill>
        <p:spPr>
          <a:xfrm>
            <a:off x="1486694" y="8458198"/>
            <a:ext cx="1215190" cy="1215190"/>
          </a:xfrm>
          <a:prstGeom prst="rect">
            <a:avLst/>
          </a:prstGeom>
          <a:noFill/>
          <a:ln>
            <a:noFill/>
          </a:ln>
        </p:spPr>
      </p:pic>
      <p:pic>
        <p:nvPicPr>
          <p:cNvPr id="290" name="Google Shape;290;p7"/>
          <p:cNvPicPr preferRelativeResize="0"/>
          <p:nvPr/>
        </p:nvPicPr>
        <p:blipFill rotWithShape="1">
          <a:blip r:embed="rId8">
            <a:alphaModFix/>
          </a:blip>
          <a:srcRect b="0" l="0" r="0" t="0"/>
          <a:stretch/>
        </p:blipFill>
        <p:spPr>
          <a:xfrm>
            <a:off x="147266" y="8458198"/>
            <a:ext cx="1215190" cy="1215190"/>
          </a:xfrm>
          <a:prstGeom prst="rect">
            <a:avLst/>
          </a:prstGeom>
          <a:noFill/>
          <a:ln>
            <a:noFill/>
          </a:ln>
        </p:spPr>
      </p:pic>
      <p:sp>
        <p:nvSpPr>
          <p:cNvPr id="291" name="Google Shape;291;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292" name="Google Shape;292;p7"/>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0"/>
          <p:cNvSpPr txBox="1"/>
          <p:nvPr>
            <p:ph type="title"/>
          </p:nvPr>
        </p:nvSpPr>
        <p:spPr>
          <a:xfrm>
            <a:off x="471488" y="1261871"/>
            <a:ext cx="5915025" cy="118023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GB" sz="1800"/>
              <a:t>Have a think about your first day at </a:t>
            </a:r>
            <a:r>
              <a:rPr lang="en-GB" sz="1800"/>
              <a:t>Pleckgate High</a:t>
            </a:r>
            <a:r>
              <a:rPr lang="en-GB" sz="1800"/>
              <a:t> School. What do you think you will need to pack in your bag for the day? Draw or write each item around the ruck sack.</a:t>
            </a:r>
            <a:endParaRPr sz="1800"/>
          </a:p>
        </p:txBody>
      </p:sp>
      <p:pic>
        <p:nvPicPr>
          <p:cNvPr id="298" name="Google Shape;298;p10"/>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descr="Backpack Sketch. Hand Drawn Rucksack, Sketch Style Vector ..." id="299" name="Google Shape;299;p10"/>
          <p:cNvPicPr preferRelativeResize="0"/>
          <p:nvPr/>
        </p:nvPicPr>
        <p:blipFill rotWithShape="1">
          <a:blip r:embed="rId4">
            <a:alphaModFix/>
          </a:blip>
          <a:srcRect b="7646" l="14546" r="14560" t="7827"/>
          <a:stretch/>
        </p:blipFill>
        <p:spPr>
          <a:xfrm>
            <a:off x="1330427" y="4462272"/>
            <a:ext cx="4095279" cy="4882896"/>
          </a:xfrm>
          <a:prstGeom prst="snipRoundRect">
            <a:avLst>
              <a:gd fmla="val 16667" name="adj1"/>
              <a:gd fmla="val 43014" name="adj2"/>
            </a:avLst>
          </a:prstGeom>
          <a:noFill/>
          <a:ln>
            <a:noFill/>
          </a:ln>
        </p:spPr>
      </p:pic>
      <p:sp>
        <p:nvSpPr>
          <p:cNvPr id="300" name="Google Shape;300;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301" name="Google Shape;301;p10"/>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sp>
        <p:nvSpPr>
          <p:cNvPr id="103" name="Google Shape;103;p2"/>
          <p:cNvSpPr/>
          <p:nvPr/>
        </p:nvSpPr>
        <p:spPr>
          <a:xfrm>
            <a:off x="323022" y="1231498"/>
            <a:ext cx="620140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baseline="30000" lang="en-GB" sz="3700" u="sng">
                <a:solidFill>
                  <a:schemeClr val="dk1"/>
                </a:solidFill>
                <a:latin typeface="Calibri"/>
                <a:ea typeface="Calibri"/>
                <a:cs typeface="Calibri"/>
                <a:sym typeface="Calibri"/>
              </a:rPr>
              <a:t>Welcome to Pleckgate High School! </a:t>
            </a:r>
            <a:endParaRPr b="1" baseline="30000" sz="37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700">
                <a:solidFill>
                  <a:schemeClr val="dk1"/>
                </a:solidFill>
                <a:latin typeface="Calibri"/>
                <a:ea typeface="Calibri"/>
                <a:cs typeface="Calibri"/>
                <a:sym typeface="Calibri"/>
              </a:rPr>
              <a:t>Soon you will become a member of Pleckgate High School and we hope that you will settle into the school routine very quickly. </a:t>
            </a:r>
            <a:endParaRPr baseline="30000" sz="1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700">
                <a:solidFill>
                  <a:schemeClr val="dk1"/>
                </a:solidFill>
                <a:latin typeface="Calibri"/>
                <a:ea typeface="Calibri"/>
                <a:cs typeface="Calibri"/>
                <a:sym typeface="Calibri"/>
              </a:rPr>
              <a:t>This short booklet contains all the information that you will need to help you through the first few weeks at Pleckgate. Remember, if you have any problems or need advice then ask your Tutor, Head of Year or any member of the school staff.</a:t>
            </a:r>
            <a:endParaRPr b="1" baseline="30000" sz="2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baseline="30000" lang="en-GB" sz="2900" u="sng">
                <a:solidFill>
                  <a:schemeClr val="dk1"/>
                </a:solidFill>
                <a:latin typeface="Calibri"/>
                <a:ea typeface="Calibri"/>
                <a:cs typeface="Calibri"/>
                <a:sym typeface="Calibri"/>
              </a:rPr>
              <a:t>Who’s who?</a:t>
            </a:r>
            <a:endParaRPr b="1" baseline="30000" sz="29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baseline="30000" lang="en-GB" sz="2100">
                <a:solidFill>
                  <a:schemeClr val="dk1"/>
                </a:solidFill>
                <a:latin typeface="Calibri"/>
                <a:ea typeface="Calibri"/>
                <a:cs typeface="Calibri"/>
                <a:sym typeface="Calibri"/>
              </a:rPr>
              <a:t>Head Teacher:                 	</a:t>
            </a:r>
            <a:r>
              <a:rPr baseline="30000" lang="en-GB" sz="2100">
                <a:solidFill>
                  <a:schemeClr val="dk1"/>
                </a:solidFill>
                <a:latin typeface="Calibri"/>
                <a:ea typeface="Calibri"/>
                <a:cs typeface="Calibri"/>
                <a:sym typeface="Calibri"/>
              </a:rPr>
              <a:t> Mrs A McGinty</a:t>
            </a:r>
            <a:endParaRPr baseline="30000"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baseline="30000" lang="en-GB" sz="2100">
                <a:solidFill>
                  <a:schemeClr val="dk1"/>
                </a:solidFill>
                <a:latin typeface="Calibri"/>
                <a:ea typeface="Calibri"/>
                <a:cs typeface="Calibri"/>
                <a:sym typeface="Calibri"/>
              </a:rPr>
              <a:t>Deputy Head Teachers:  	</a:t>
            </a:r>
            <a:r>
              <a:rPr baseline="30000" lang="en-GB" sz="2100">
                <a:solidFill>
                  <a:schemeClr val="dk1"/>
                </a:solidFill>
                <a:latin typeface="Calibri"/>
                <a:ea typeface="Calibri"/>
                <a:cs typeface="Calibri"/>
                <a:sym typeface="Calibri"/>
              </a:rPr>
              <a:t>Mr R Hamilton</a:t>
            </a:r>
            <a:endParaRPr baseline="30000" sz="2100">
              <a:solidFill>
                <a:schemeClr val="dk1"/>
              </a:solidFill>
              <a:latin typeface="Calibri"/>
              <a:ea typeface="Calibri"/>
              <a:cs typeface="Calibri"/>
              <a:sym typeface="Calibri"/>
            </a:endParaRPr>
          </a:p>
          <a:p>
            <a:pPr indent="457200" lvl="0" marL="1371600" marR="0" rtl="0" algn="l">
              <a:lnSpc>
                <a:spcPct val="100000"/>
              </a:lnSpc>
              <a:spcBef>
                <a:spcPts val="0"/>
              </a:spcBef>
              <a:spcAft>
                <a:spcPts val="0"/>
              </a:spcAft>
              <a:buClr>
                <a:srgbClr val="000000"/>
              </a:buClr>
              <a:buSzPts val="1800"/>
              <a:buFont typeface="Arial"/>
              <a:buNone/>
            </a:pPr>
            <a:r>
              <a:rPr baseline="30000" lang="en-GB" sz="2100">
                <a:solidFill>
                  <a:schemeClr val="dk1"/>
                </a:solidFill>
                <a:latin typeface="Calibri"/>
                <a:ea typeface="Calibri"/>
                <a:cs typeface="Calibri"/>
                <a:sym typeface="Calibri"/>
              </a:rPr>
              <a:t>Mr J McKenzie</a:t>
            </a:r>
            <a:endParaRPr baseline="30000"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baseline="30000" lang="en-GB" sz="2100">
                <a:solidFill>
                  <a:schemeClr val="dk1"/>
                </a:solidFill>
                <a:latin typeface="Calibri"/>
                <a:ea typeface="Calibri"/>
                <a:cs typeface="Calibri"/>
                <a:sym typeface="Calibri"/>
              </a:rPr>
              <a:t>Head of Year for Year 7: </a:t>
            </a:r>
            <a:r>
              <a:rPr baseline="30000" lang="en-GB" sz="2100">
                <a:solidFill>
                  <a:schemeClr val="dk1"/>
                </a:solidFill>
                <a:latin typeface="Calibri"/>
                <a:ea typeface="Calibri"/>
                <a:cs typeface="Calibri"/>
                <a:sym typeface="Calibri"/>
              </a:rPr>
              <a:t> 	Mrs Millest</a:t>
            </a:r>
            <a:endParaRPr baseline="30000"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baseline="30000" lang="en-GB" sz="2100">
                <a:solidFill>
                  <a:schemeClr val="dk1"/>
                </a:solidFill>
                <a:latin typeface="Calibri"/>
                <a:ea typeface="Calibri"/>
                <a:cs typeface="Calibri"/>
                <a:sym typeface="Calibri"/>
              </a:rPr>
              <a:t>Year 7 Pastoral Support: 	</a:t>
            </a:r>
            <a:r>
              <a:rPr baseline="30000" lang="en-GB" sz="2100">
                <a:solidFill>
                  <a:schemeClr val="dk1"/>
                </a:solidFill>
                <a:latin typeface="Calibri"/>
                <a:ea typeface="Calibri"/>
                <a:cs typeface="Calibri"/>
                <a:sym typeface="Calibri"/>
              </a:rPr>
              <a:t>Mrs Patel </a:t>
            </a:r>
            <a:endParaRPr baseline="30000"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baseline="30000" sz="2400">
              <a:solidFill>
                <a:schemeClr val="dk1"/>
              </a:solidFill>
              <a:latin typeface="Calibri"/>
              <a:ea typeface="Calibri"/>
              <a:cs typeface="Calibri"/>
              <a:sym typeface="Calibri"/>
            </a:endParaRPr>
          </a:p>
        </p:txBody>
      </p:sp>
      <p:sp>
        <p:nvSpPr>
          <p:cNvPr id="104" name="Google Shape;104;p2"/>
          <p:cNvSpPr/>
          <p:nvPr/>
        </p:nvSpPr>
        <p:spPr>
          <a:xfrm>
            <a:off x="209711"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graphicFrame>
        <p:nvGraphicFramePr>
          <p:cNvPr id="106" name="Google Shape;106;p2"/>
          <p:cNvGraphicFramePr/>
          <p:nvPr/>
        </p:nvGraphicFramePr>
        <p:xfrm>
          <a:off x="1109275" y="5247075"/>
          <a:ext cx="3000000" cy="3000000"/>
        </p:xfrm>
        <a:graphic>
          <a:graphicData uri="http://schemas.openxmlformats.org/drawingml/2006/table">
            <a:tbl>
              <a:tblPr>
                <a:noFill/>
                <a:tableStyleId>{594E93FF-401E-4F50-97D8-6446578AE13F}</a:tableStyleId>
              </a:tblPr>
              <a:tblGrid>
                <a:gridCol w="1594675"/>
                <a:gridCol w="1020600"/>
                <a:gridCol w="700625"/>
              </a:tblGrid>
              <a:tr h="163225">
                <a:tc gridSpan="3">
                  <a:txBody>
                    <a:bodyPr/>
                    <a:lstStyle/>
                    <a:p>
                      <a:pPr indent="0" lvl="0" marL="0" rtl="0" algn="ctr">
                        <a:spcBef>
                          <a:spcPts val="0"/>
                        </a:spcBef>
                        <a:spcAft>
                          <a:spcPts val="0"/>
                        </a:spcAft>
                        <a:buNone/>
                      </a:pPr>
                      <a:r>
                        <a:rPr b="1" baseline="30000" lang="en-GB" sz="3200">
                          <a:solidFill>
                            <a:schemeClr val="lt1"/>
                          </a:solidFill>
                          <a:latin typeface="Calibri"/>
                          <a:ea typeface="Calibri"/>
                          <a:cs typeface="Calibri"/>
                          <a:sym typeface="Calibri"/>
                        </a:rPr>
                        <a:t>Year 7 Tutors:</a:t>
                      </a:r>
                      <a:endParaRPr b="1" baseline="30000" sz="3200">
                        <a:solidFill>
                          <a:schemeClr val="lt1"/>
                        </a:solidFill>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chemeClr val="dk2"/>
                    </a:solidFill>
                  </a:tcPr>
                </a:tc>
                <a:tc hMerge="1"/>
                <a:tc hMerge="1"/>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Mrs Benjelloun</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NBE</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G34</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Mrs Hughes </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THU</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G30</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Mrs Nath</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ENA</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G24</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Mrs Wilson</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GWS</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G29</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Mrs Birbeck</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MBI</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G28</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Miss Cuthbert</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NCU</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G31</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 Smith</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JOS</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G27</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Mrs Fareed</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SFA</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G37</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 Mirza</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SMI</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G35</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r h="312275">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Mrs Patel</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ZPA</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b="1" lang="en-GB" sz="1100">
                          <a:latin typeface="Calibri"/>
                          <a:ea typeface="Calibri"/>
                          <a:cs typeface="Calibri"/>
                          <a:sym typeface="Calibri"/>
                        </a:rPr>
                        <a:t>G32</a:t>
                      </a:r>
                      <a:endParaRPr b="1" sz="1100">
                        <a:latin typeface="Calibri"/>
                        <a:ea typeface="Calibri"/>
                        <a:cs typeface="Calibri"/>
                        <a:sym typeface="Calibri"/>
                      </a:endParaRPr>
                    </a:p>
                  </a:txBody>
                  <a:tcPr marT="91425" marB="91425"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FFF"/>
                    </a:solidFill>
                  </a:tcPr>
                </a:tc>
              </a:tr>
            </a:tbl>
          </a:graphicData>
        </a:graphic>
      </p:graphicFrame>
      <p:pic>
        <p:nvPicPr>
          <p:cNvPr id="107" name="Google Shape;107;p2"/>
          <p:cNvPicPr preferRelativeResize="0"/>
          <p:nvPr/>
        </p:nvPicPr>
        <p:blipFill rotWithShape="1">
          <a:blip r:embed="rId4">
            <a:alphaModFix/>
          </a:blip>
          <a:srcRect b="0" l="0" r="0" t="0"/>
          <a:stretch/>
        </p:blipFill>
        <p:spPr>
          <a:xfrm>
            <a:off x="4425166" y="7331995"/>
            <a:ext cx="2432834" cy="24328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1"/>
          <p:cNvSpPr txBox="1"/>
          <p:nvPr>
            <p:ph type="title"/>
          </p:nvPr>
        </p:nvSpPr>
        <p:spPr>
          <a:xfrm>
            <a:off x="471488" y="1261871"/>
            <a:ext cx="5915025" cy="1371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GB" sz="1800"/>
              <a:t>Some </a:t>
            </a:r>
            <a:r>
              <a:rPr lang="en-GB" sz="1800"/>
              <a:t>pupil</a:t>
            </a:r>
            <a:r>
              <a:rPr lang="en-GB" sz="1800"/>
              <a:t>s think when you move up to secondary school you no longer need a pencil case. But at </a:t>
            </a:r>
            <a:r>
              <a:rPr lang="en-GB" sz="1800"/>
              <a:t>Pleckgate High</a:t>
            </a:r>
            <a:r>
              <a:rPr lang="en-GB" sz="1800"/>
              <a:t> School we still love pencil cases! </a:t>
            </a:r>
            <a:br>
              <a:rPr lang="en-GB" sz="1800"/>
            </a:br>
            <a:r>
              <a:rPr lang="en-GB" sz="1800"/>
              <a:t>Colour in this pencil case and the equipment you will need in it. Then you will know what to pack in your pencil case.</a:t>
            </a:r>
            <a:endParaRPr sz="1800"/>
          </a:p>
        </p:txBody>
      </p:sp>
      <p:pic>
        <p:nvPicPr>
          <p:cNvPr id="307" name="Google Shape;307;p11"/>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descr="Pen Case stock photos and royalty-free images, vectors and ..." id="308" name="Google Shape;308;p11"/>
          <p:cNvPicPr preferRelativeResize="0"/>
          <p:nvPr/>
        </p:nvPicPr>
        <p:blipFill rotWithShape="1">
          <a:blip r:embed="rId4">
            <a:alphaModFix/>
          </a:blip>
          <a:srcRect b="0" l="0" r="71756" t="0"/>
          <a:stretch/>
        </p:blipFill>
        <p:spPr>
          <a:xfrm>
            <a:off x="636080" y="2782160"/>
            <a:ext cx="5453824" cy="4827464"/>
          </a:xfrm>
          <a:prstGeom prst="rect">
            <a:avLst/>
          </a:prstGeom>
          <a:noFill/>
          <a:ln>
            <a:noFill/>
          </a:ln>
        </p:spPr>
      </p:pic>
      <p:pic>
        <p:nvPicPr>
          <p:cNvPr descr="Pen Case stock photos and royalty-free images, vectors and ..." id="309" name="Google Shape;309;p11"/>
          <p:cNvPicPr preferRelativeResize="0"/>
          <p:nvPr/>
        </p:nvPicPr>
        <p:blipFill rotWithShape="1">
          <a:blip r:embed="rId4">
            <a:alphaModFix/>
          </a:blip>
          <a:srcRect b="30009" l="4860" r="92710" t="27403"/>
          <a:stretch/>
        </p:blipFill>
        <p:spPr>
          <a:xfrm>
            <a:off x="1999488" y="4096512"/>
            <a:ext cx="469392" cy="2066544"/>
          </a:xfrm>
          <a:prstGeom prst="rect">
            <a:avLst/>
          </a:prstGeom>
          <a:noFill/>
          <a:ln>
            <a:noFill/>
          </a:ln>
        </p:spPr>
      </p:pic>
      <p:pic>
        <p:nvPicPr>
          <p:cNvPr descr="Pen Case stock photos and royalty-free images, vectors and ..." id="310" name="Google Shape;310;p11"/>
          <p:cNvPicPr preferRelativeResize="0"/>
          <p:nvPr/>
        </p:nvPicPr>
        <p:blipFill rotWithShape="1">
          <a:blip r:embed="rId4">
            <a:alphaModFix/>
          </a:blip>
          <a:srcRect b="68714" l="16711" r="80033" t="24577"/>
          <a:stretch/>
        </p:blipFill>
        <p:spPr>
          <a:xfrm>
            <a:off x="4457700" y="3968750"/>
            <a:ext cx="533400" cy="355599"/>
          </a:xfrm>
          <a:prstGeom prst="rect">
            <a:avLst/>
          </a:prstGeom>
          <a:noFill/>
          <a:ln>
            <a:noFill/>
          </a:ln>
        </p:spPr>
      </p:pic>
      <p:sp>
        <p:nvSpPr>
          <p:cNvPr id="311" name="Google Shape;311;p11"/>
          <p:cNvSpPr/>
          <p:nvPr/>
        </p:nvSpPr>
        <p:spPr>
          <a:xfrm>
            <a:off x="4669918" y="4063073"/>
            <a:ext cx="54482" cy="14202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2" name="Google Shape;312;p11"/>
          <p:cNvPicPr preferRelativeResize="0"/>
          <p:nvPr/>
        </p:nvPicPr>
        <p:blipFill rotWithShape="1">
          <a:blip r:embed="rId5">
            <a:alphaModFix/>
          </a:blip>
          <a:srcRect b="0" l="0" r="0" t="0"/>
          <a:stretch/>
        </p:blipFill>
        <p:spPr>
          <a:xfrm>
            <a:off x="2314575" y="6686749"/>
            <a:ext cx="2143125" cy="2143125"/>
          </a:xfrm>
          <a:prstGeom prst="rect">
            <a:avLst/>
          </a:prstGeom>
          <a:noFill/>
          <a:ln>
            <a:noFill/>
          </a:ln>
        </p:spPr>
      </p:pic>
      <p:sp>
        <p:nvSpPr>
          <p:cNvPr id="313" name="Google Shape;313;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314" name="Google Shape;314;p11"/>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2"/>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12"/>
          <p:cNvSpPr txBox="1"/>
          <p:nvPr>
            <p:ph type="title"/>
          </p:nvPr>
        </p:nvSpPr>
        <p:spPr>
          <a:xfrm>
            <a:off x="471488" y="1252165"/>
            <a:ext cx="5915025" cy="46690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520"/>
              <a:buFont typeface="Calibri"/>
              <a:buNone/>
            </a:pPr>
            <a:r>
              <a:rPr b="1" lang="en-GB" sz="2520"/>
              <a:t>Morning routine:</a:t>
            </a:r>
            <a:endParaRPr b="1" sz="2520"/>
          </a:p>
        </p:txBody>
      </p:sp>
      <p:sp>
        <p:nvSpPr>
          <p:cNvPr id="321" name="Google Shape;321;p12"/>
          <p:cNvSpPr/>
          <p:nvPr/>
        </p:nvSpPr>
        <p:spPr>
          <a:xfrm>
            <a:off x="471488" y="1719072"/>
            <a:ext cx="5875020"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Before leaving for School there are a lot of things to think about, starting from the night before.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Here are some things to think about .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•Get dressed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•Check you have the correct equipment in your bag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•Wash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•Check you have got your homework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•Clean your teeth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•Check you have the correct money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•Wake 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•Eat your breakfast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•Say “Goodbye” and leave for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Plan your morning routine with approximate times.</a:t>
            </a:r>
            <a:endParaRPr b="0" i="0" sz="1800" u="none" cap="none" strike="noStrike">
              <a:solidFill>
                <a:schemeClr val="dk1"/>
              </a:solidFill>
              <a:latin typeface="Calibri"/>
              <a:ea typeface="Calibri"/>
              <a:cs typeface="Calibri"/>
              <a:sym typeface="Calibri"/>
            </a:endParaRPr>
          </a:p>
        </p:txBody>
      </p:sp>
      <p:pic>
        <p:nvPicPr>
          <p:cNvPr id="322" name="Google Shape;322;p12"/>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graphicFrame>
        <p:nvGraphicFramePr>
          <p:cNvPr id="323" name="Google Shape;323;p12"/>
          <p:cNvGraphicFramePr/>
          <p:nvPr/>
        </p:nvGraphicFramePr>
        <p:xfrm>
          <a:off x="451485" y="5820085"/>
          <a:ext cx="3000000" cy="3000000"/>
        </p:xfrm>
        <a:graphic>
          <a:graphicData uri="http://schemas.openxmlformats.org/drawingml/2006/table">
            <a:tbl>
              <a:tblPr bandRow="1" firstRow="1">
                <a:noFill/>
                <a:tableStyleId>{AB2567CC-DF3A-4F50-B40D-21C599B9EAB2}</a:tableStyleId>
              </a:tblPr>
              <a:tblGrid>
                <a:gridCol w="2957525"/>
                <a:gridCol w="2957525"/>
              </a:tblGrid>
              <a:tr h="3708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solidFill>
                            <a:schemeClr val="dk1"/>
                          </a:solidFill>
                        </a:rPr>
                        <a:t>Time</a:t>
                      </a:r>
                      <a:endParaRPr sz="16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solidFill>
                            <a:schemeClr val="dk1"/>
                          </a:solidFill>
                        </a:rPr>
                        <a:t>What to do</a:t>
                      </a:r>
                      <a:endParaRPr sz="16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324" name="Google Shape;324;p12"/>
          <p:cNvPicPr preferRelativeResize="0"/>
          <p:nvPr/>
        </p:nvPicPr>
        <p:blipFill rotWithShape="1">
          <a:blip r:embed="rId4">
            <a:alphaModFix/>
          </a:blip>
          <a:srcRect b="6682" l="0" r="0" t="9998"/>
          <a:stretch/>
        </p:blipFill>
        <p:spPr>
          <a:xfrm>
            <a:off x="4632959" y="3529584"/>
            <a:ext cx="1777937" cy="1481328"/>
          </a:xfrm>
          <a:prstGeom prst="rect">
            <a:avLst/>
          </a:prstGeom>
          <a:noFill/>
          <a:ln>
            <a:noFill/>
          </a:ln>
        </p:spPr>
      </p:pic>
      <p:sp>
        <p:nvSpPr>
          <p:cNvPr id="325" name="Google Shape;325;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4"/>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1" name="Google Shape;331;p14"/>
          <p:cNvSpPr txBox="1"/>
          <p:nvPr>
            <p:ph type="title"/>
          </p:nvPr>
        </p:nvSpPr>
        <p:spPr>
          <a:xfrm>
            <a:off x="471488" y="1316735"/>
            <a:ext cx="5915025" cy="11253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Calibri"/>
              <a:buNone/>
            </a:pPr>
            <a:r>
              <a:rPr lang="en-GB" sz="2000"/>
              <a:t>FAQ: </a:t>
            </a:r>
            <a:br>
              <a:rPr lang="en-GB" sz="2000"/>
            </a:br>
            <a:r>
              <a:rPr lang="en-GB" sz="2000"/>
              <a:t>Here are some answers to frequently asked questions from new </a:t>
            </a:r>
            <a:r>
              <a:rPr lang="en-GB" sz="2000"/>
              <a:t>pupil</a:t>
            </a:r>
            <a:r>
              <a:rPr lang="en-GB" sz="2000"/>
              <a:t>s to </a:t>
            </a:r>
            <a:r>
              <a:rPr lang="en-GB" sz="2000"/>
              <a:t>Pleckgate High</a:t>
            </a:r>
            <a:r>
              <a:rPr lang="en-GB" sz="2000"/>
              <a:t> School.</a:t>
            </a:r>
            <a:endParaRPr sz="2000"/>
          </a:p>
        </p:txBody>
      </p:sp>
      <p:sp>
        <p:nvSpPr>
          <p:cNvPr id="332" name="Google Shape;332;p14"/>
          <p:cNvSpPr txBox="1"/>
          <p:nvPr>
            <p:ph idx="1" type="body"/>
          </p:nvPr>
        </p:nvSpPr>
        <p:spPr>
          <a:xfrm>
            <a:off x="471488" y="2442106"/>
            <a:ext cx="5915100" cy="7235400"/>
          </a:xfrm>
          <a:prstGeom prst="rect">
            <a:avLst/>
          </a:prstGeom>
          <a:noFill/>
          <a:ln>
            <a:noFill/>
          </a:ln>
        </p:spPr>
        <p:txBody>
          <a:bodyPr anchorCtr="0" anchor="t" bIns="45700" lIns="91425" spcFirstLastPara="1" rIns="91425" wrap="square" tIns="45700">
            <a:normAutofit/>
          </a:bodyPr>
          <a:lstStyle/>
          <a:p>
            <a:pPr indent="-154622" lvl="0" marL="171450" rtl="0" algn="l">
              <a:lnSpc>
                <a:spcPct val="100000"/>
              </a:lnSpc>
              <a:spcBef>
                <a:spcPts val="0"/>
              </a:spcBef>
              <a:spcAft>
                <a:spcPts val="0"/>
              </a:spcAft>
              <a:buClr>
                <a:schemeClr val="dk1"/>
              </a:buClr>
              <a:buSzPts val="1400"/>
              <a:buChar char="•"/>
            </a:pPr>
            <a:r>
              <a:rPr b="1" i="1" lang="en-GB" sz="1400"/>
              <a:t>“What will happen if I get lost?”  </a:t>
            </a:r>
            <a:r>
              <a:rPr lang="en-GB" sz="1400"/>
              <a:t>Everyone gets lost at first, but </a:t>
            </a:r>
            <a:r>
              <a:rPr lang="en-GB" sz="1400"/>
              <a:t>Pleckgate High</a:t>
            </a:r>
            <a:r>
              <a:rPr lang="en-GB" sz="1400"/>
              <a:t> School is not that big, you will learn where to go. You can ask any member of staff or older </a:t>
            </a:r>
            <a:r>
              <a:rPr lang="en-GB" sz="1400"/>
              <a:t>pupil</a:t>
            </a:r>
            <a:r>
              <a:rPr lang="en-GB" sz="1400"/>
              <a:t> who will point you in the right direction</a:t>
            </a:r>
            <a:endParaRPr sz="1400"/>
          </a:p>
          <a:p>
            <a:pPr indent="0" lvl="0" marL="0" rtl="0" algn="l">
              <a:lnSpc>
                <a:spcPct val="100000"/>
              </a:lnSpc>
              <a:spcBef>
                <a:spcPts val="750"/>
              </a:spcBef>
              <a:spcAft>
                <a:spcPts val="0"/>
              </a:spcAft>
              <a:buClr>
                <a:schemeClr val="dk1"/>
              </a:buClr>
              <a:buSzPts val="1665"/>
              <a:buNone/>
            </a:pPr>
            <a:r>
              <a:t/>
            </a:r>
            <a:endParaRPr i="1" sz="1400"/>
          </a:p>
          <a:p>
            <a:pPr indent="-154622" lvl="0" marL="171450" rtl="0" algn="l">
              <a:lnSpc>
                <a:spcPct val="100000"/>
              </a:lnSpc>
              <a:spcBef>
                <a:spcPts val="750"/>
              </a:spcBef>
              <a:spcAft>
                <a:spcPts val="0"/>
              </a:spcAft>
              <a:buClr>
                <a:schemeClr val="dk1"/>
              </a:buClr>
              <a:buSzPts val="1400"/>
              <a:buChar char="•"/>
            </a:pPr>
            <a:r>
              <a:rPr b="1" i="1" lang="en-GB" sz="1400"/>
              <a:t>“What will happen if I forget my pencil case?” </a:t>
            </a:r>
            <a:r>
              <a:rPr lang="en-GB" sz="1400"/>
              <a:t>You need to tell your form tutor and remember to put it in your bag when you go home.</a:t>
            </a:r>
            <a:endParaRPr sz="1400"/>
          </a:p>
          <a:p>
            <a:pPr indent="0" lvl="0" marL="0" rtl="0" algn="l">
              <a:lnSpc>
                <a:spcPct val="100000"/>
              </a:lnSpc>
              <a:spcBef>
                <a:spcPts val="750"/>
              </a:spcBef>
              <a:spcAft>
                <a:spcPts val="0"/>
              </a:spcAft>
              <a:buClr>
                <a:schemeClr val="dk1"/>
              </a:buClr>
              <a:buSzPts val="1665"/>
              <a:buNone/>
            </a:pPr>
            <a:r>
              <a:t/>
            </a:r>
            <a:endParaRPr i="1" sz="1400"/>
          </a:p>
          <a:p>
            <a:pPr indent="-154622" lvl="0" marL="171450" rtl="0" algn="l">
              <a:lnSpc>
                <a:spcPct val="100000"/>
              </a:lnSpc>
              <a:spcBef>
                <a:spcPts val="750"/>
              </a:spcBef>
              <a:spcAft>
                <a:spcPts val="0"/>
              </a:spcAft>
              <a:buClr>
                <a:schemeClr val="dk1"/>
              </a:buClr>
              <a:buSzPts val="1400"/>
              <a:buChar char="•"/>
            </a:pPr>
            <a:r>
              <a:rPr b="1" i="1" lang="en-GB" sz="1400"/>
              <a:t>“What will happen if I am late to a lesson?” </a:t>
            </a:r>
            <a:r>
              <a:rPr lang="en-GB" sz="1400"/>
              <a:t>In the first few weeks teachers understand you will forget things and get lost so do not worry. After the first few weeks we do expect you to be on time to every lesson. </a:t>
            </a:r>
            <a:endParaRPr sz="1400"/>
          </a:p>
          <a:p>
            <a:pPr indent="0" lvl="0" marL="0" rtl="0" algn="l">
              <a:lnSpc>
                <a:spcPct val="100000"/>
              </a:lnSpc>
              <a:spcBef>
                <a:spcPts val="750"/>
              </a:spcBef>
              <a:spcAft>
                <a:spcPts val="0"/>
              </a:spcAft>
              <a:buClr>
                <a:schemeClr val="dk1"/>
              </a:buClr>
              <a:buSzPts val="1665"/>
              <a:buNone/>
            </a:pPr>
            <a:r>
              <a:t/>
            </a:r>
            <a:endParaRPr i="1" sz="1400"/>
          </a:p>
          <a:p>
            <a:pPr indent="-154622" lvl="0" marL="171450" rtl="0" algn="l">
              <a:lnSpc>
                <a:spcPct val="100000"/>
              </a:lnSpc>
              <a:spcBef>
                <a:spcPts val="750"/>
              </a:spcBef>
              <a:spcAft>
                <a:spcPts val="0"/>
              </a:spcAft>
              <a:buClr>
                <a:schemeClr val="dk1"/>
              </a:buClr>
              <a:buSzPts val="1400"/>
              <a:buChar char="•"/>
            </a:pPr>
            <a:r>
              <a:rPr b="1" i="1" lang="en-GB" sz="1400"/>
              <a:t>“What will happen if I forget my homework?” </a:t>
            </a:r>
            <a:r>
              <a:rPr i="1" lang="en-GB" sz="1400"/>
              <a:t>Teachers will give you time to get used to secondary school. The practice will help you keep organised.</a:t>
            </a:r>
            <a:endParaRPr sz="1400"/>
          </a:p>
          <a:p>
            <a:pPr indent="0" lvl="0" marL="0" rtl="0" algn="l">
              <a:lnSpc>
                <a:spcPct val="100000"/>
              </a:lnSpc>
              <a:spcBef>
                <a:spcPts val="750"/>
              </a:spcBef>
              <a:spcAft>
                <a:spcPts val="0"/>
              </a:spcAft>
              <a:buClr>
                <a:schemeClr val="dk1"/>
              </a:buClr>
              <a:buSzPts val="1665"/>
              <a:buNone/>
            </a:pPr>
            <a:r>
              <a:t/>
            </a:r>
            <a:endParaRPr i="1" sz="1400"/>
          </a:p>
          <a:p>
            <a:pPr indent="-154622" lvl="0" marL="171450" rtl="0" algn="l">
              <a:lnSpc>
                <a:spcPct val="100000"/>
              </a:lnSpc>
              <a:spcBef>
                <a:spcPts val="750"/>
              </a:spcBef>
              <a:spcAft>
                <a:spcPts val="0"/>
              </a:spcAft>
              <a:buClr>
                <a:schemeClr val="dk1"/>
              </a:buClr>
              <a:buSzPts val="1400"/>
              <a:buChar char="•"/>
            </a:pPr>
            <a:r>
              <a:rPr b="1" i="1" lang="en-GB" sz="1400"/>
              <a:t>“Will I get asked lots of questions in my lesson?” </a:t>
            </a:r>
            <a:r>
              <a:rPr lang="en-GB" sz="1400"/>
              <a:t>Teachers love to hear from their </a:t>
            </a:r>
            <a:r>
              <a:rPr lang="en-GB" sz="1400"/>
              <a:t>pupil</a:t>
            </a:r>
            <a:r>
              <a:rPr lang="en-GB" sz="1400"/>
              <a:t>s but it is fine not to know an answer. Your teacher will ask everyone not just you.</a:t>
            </a:r>
            <a:endParaRPr sz="1400"/>
          </a:p>
          <a:p>
            <a:pPr indent="0" lvl="0" marL="0" rtl="0" algn="l">
              <a:lnSpc>
                <a:spcPct val="100000"/>
              </a:lnSpc>
              <a:spcBef>
                <a:spcPts val="750"/>
              </a:spcBef>
              <a:spcAft>
                <a:spcPts val="0"/>
              </a:spcAft>
              <a:buClr>
                <a:schemeClr val="dk1"/>
              </a:buClr>
              <a:buSzPts val="1665"/>
              <a:buNone/>
            </a:pPr>
            <a:r>
              <a:t/>
            </a:r>
            <a:endParaRPr i="1" sz="1400"/>
          </a:p>
          <a:p>
            <a:pPr indent="-154622" lvl="0" marL="171450" rtl="0" algn="l">
              <a:lnSpc>
                <a:spcPct val="100000"/>
              </a:lnSpc>
              <a:spcBef>
                <a:spcPts val="750"/>
              </a:spcBef>
              <a:spcAft>
                <a:spcPts val="0"/>
              </a:spcAft>
              <a:buClr>
                <a:schemeClr val="dk1"/>
              </a:buClr>
              <a:buSzPts val="1400"/>
              <a:buChar char="•"/>
            </a:pPr>
            <a:r>
              <a:rPr b="1" i="1" lang="en-GB" sz="1400"/>
              <a:t>“Will my lessons be really hard?” </a:t>
            </a:r>
            <a:r>
              <a:rPr lang="en-GB" sz="1400"/>
              <a:t>Your lessons should teach you something new, which can be a challenge at times. This is a good thing, this is how we learn.</a:t>
            </a:r>
            <a:endParaRPr sz="1400"/>
          </a:p>
          <a:p>
            <a:pPr indent="0" lvl="0" marL="0" rtl="0" algn="l">
              <a:lnSpc>
                <a:spcPct val="100000"/>
              </a:lnSpc>
              <a:spcBef>
                <a:spcPts val="750"/>
              </a:spcBef>
              <a:spcAft>
                <a:spcPts val="0"/>
              </a:spcAft>
              <a:buClr>
                <a:schemeClr val="dk1"/>
              </a:buClr>
              <a:buSzPts val="1665"/>
              <a:buNone/>
            </a:pPr>
            <a:r>
              <a:t/>
            </a:r>
            <a:endParaRPr i="1" sz="1400"/>
          </a:p>
          <a:p>
            <a:pPr indent="-154622" lvl="0" marL="171450" rtl="0" algn="l">
              <a:lnSpc>
                <a:spcPct val="100000"/>
              </a:lnSpc>
              <a:spcBef>
                <a:spcPts val="750"/>
              </a:spcBef>
              <a:spcAft>
                <a:spcPts val="0"/>
              </a:spcAft>
              <a:buClr>
                <a:schemeClr val="dk1"/>
              </a:buClr>
              <a:buSzPts val="1400"/>
              <a:buChar char="•"/>
            </a:pPr>
            <a:r>
              <a:rPr b="1" i="1" lang="en-GB" sz="1400"/>
              <a:t>“Will I make new friends?”  </a:t>
            </a:r>
            <a:r>
              <a:rPr lang="en-GB" sz="1400"/>
              <a:t>Making new friends is part of the transition to a new school. You can join clubs to help you make new friends. </a:t>
            </a:r>
            <a:endParaRPr i="1" sz="1400"/>
          </a:p>
        </p:txBody>
      </p:sp>
      <p:pic>
        <p:nvPicPr>
          <p:cNvPr id="333" name="Google Shape;333;p14"/>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sp>
        <p:nvSpPr>
          <p:cNvPr id="334" name="Google Shape;334;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5"/>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15"/>
          <p:cNvSpPr txBox="1"/>
          <p:nvPr>
            <p:ph type="title"/>
          </p:nvPr>
        </p:nvSpPr>
        <p:spPr>
          <a:xfrm>
            <a:off x="471488" y="1316735"/>
            <a:ext cx="5915025" cy="8595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b="1" lang="en-GB" sz="1800"/>
              <a:t>Find out about us:</a:t>
            </a:r>
            <a:br>
              <a:rPr lang="en-GB" sz="1800"/>
            </a:br>
            <a:r>
              <a:rPr lang="en-GB" sz="1800"/>
              <a:t>Here are some programs and activities that we do at </a:t>
            </a:r>
            <a:r>
              <a:rPr lang="en-GB" sz="1800"/>
              <a:t>Pleckgate High</a:t>
            </a:r>
            <a:r>
              <a:rPr lang="en-GB" sz="1800"/>
              <a:t> School, can you find out what they are?</a:t>
            </a:r>
            <a:br>
              <a:rPr lang="en-GB" sz="1800"/>
            </a:br>
            <a:r>
              <a:rPr lang="en-GB" sz="1800"/>
              <a:t>Try researching on the internet.</a:t>
            </a:r>
            <a:endParaRPr sz="1800"/>
          </a:p>
        </p:txBody>
      </p:sp>
      <p:sp>
        <p:nvSpPr>
          <p:cNvPr id="341" name="Google Shape;341;p15"/>
          <p:cNvSpPr txBox="1"/>
          <p:nvPr>
            <p:ph idx="1" type="body"/>
          </p:nvPr>
        </p:nvSpPr>
        <p:spPr>
          <a:xfrm>
            <a:off x="471488" y="3149078"/>
            <a:ext cx="5915025" cy="6285266"/>
          </a:xfrm>
          <a:prstGeom prst="rect">
            <a:avLst/>
          </a:prstGeom>
          <a:noFill/>
          <a:ln>
            <a:noFill/>
          </a:ln>
        </p:spPr>
        <p:txBody>
          <a:bodyPr anchorCtr="0" anchor="t" bIns="45700" lIns="91425" spcFirstLastPara="1" rIns="91425" wrap="square" tIns="45700">
            <a:normAutofit fontScale="92500"/>
          </a:bodyPr>
          <a:lstStyle/>
          <a:p>
            <a:pPr indent="0" lvl="0" marL="457200" rtl="0" algn="l">
              <a:lnSpc>
                <a:spcPct val="150000"/>
              </a:lnSpc>
              <a:spcBef>
                <a:spcPts val="0"/>
              </a:spcBef>
              <a:spcAft>
                <a:spcPts val="0"/>
              </a:spcAft>
              <a:buNone/>
            </a:pPr>
            <a:r>
              <a:rPr b="1" lang="en-GB"/>
              <a:t>Borrow Box:</a:t>
            </a:r>
            <a:r>
              <a:rPr lang="en-GB"/>
              <a:t> ____________________________________________________________________________________</a:t>
            </a:r>
            <a:endParaRPr/>
          </a:p>
          <a:p>
            <a:pPr indent="0" lvl="0" marL="457200" rtl="0" algn="l">
              <a:lnSpc>
                <a:spcPct val="150000"/>
              </a:lnSpc>
              <a:spcBef>
                <a:spcPts val="750"/>
              </a:spcBef>
              <a:spcAft>
                <a:spcPts val="0"/>
              </a:spcAft>
              <a:buNone/>
            </a:pPr>
            <a:r>
              <a:rPr b="1" lang="en-GB"/>
              <a:t>Edulink:   </a:t>
            </a:r>
            <a:r>
              <a:rPr lang="en-GB"/>
              <a:t>____________________________________________________________________________________</a:t>
            </a:r>
            <a:endParaRPr/>
          </a:p>
          <a:p>
            <a:pPr indent="0" lvl="0" marL="457200" rtl="0" algn="l">
              <a:lnSpc>
                <a:spcPct val="150000"/>
              </a:lnSpc>
              <a:spcBef>
                <a:spcPts val="750"/>
              </a:spcBef>
              <a:spcAft>
                <a:spcPts val="0"/>
              </a:spcAft>
              <a:buNone/>
            </a:pPr>
            <a:r>
              <a:rPr b="1" lang="en-GB"/>
              <a:t>Google Classroom:</a:t>
            </a:r>
            <a:endParaRPr b="1"/>
          </a:p>
          <a:p>
            <a:pPr indent="0" lvl="0" marL="457200" rtl="0" algn="l">
              <a:lnSpc>
                <a:spcPct val="150000"/>
              </a:lnSpc>
              <a:spcBef>
                <a:spcPts val="750"/>
              </a:spcBef>
              <a:spcAft>
                <a:spcPts val="0"/>
              </a:spcAft>
              <a:buNone/>
            </a:pPr>
            <a:r>
              <a:rPr lang="en-GB"/>
              <a:t>____________________________________________________________________________________</a:t>
            </a:r>
            <a:endParaRPr/>
          </a:p>
          <a:p>
            <a:pPr indent="0" lvl="0" marL="457200" rtl="0" algn="l">
              <a:lnSpc>
                <a:spcPct val="150000"/>
              </a:lnSpc>
              <a:spcBef>
                <a:spcPts val="750"/>
              </a:spcBef>
              <a:spcAft>
                <a:spcPts val="0"/>
              </a:spcAft>
              <a:buNone/>
            </a:pPr>
            <a:r>
              <a:rPr b="1" lang="en-GB"/>
              <a:t>Seneca:</a:t>
            </a:r>
            <a:endParaRPr b="1"/>
          </a:p>
          <a:p>
            <a:pPr indent="0" lvl="0" marL="457200" rtl="0" algn="l">
              <a:lnSpc>
                <a:spcPct val="150000"/>
              </a:lnSpc>
              <a:spcBef>
                <a:spcPts val="750"/>
              </a:spcBef>
              <a:spcAft>
                <a:spcPts val="0"/>
              </a:spcAft>
              <a:buNone/>
            </a:pPr>
            <a:r>
              <a:rPr lang="en-GB"/>
              <a:t>____________________________________________________________________________________</a:t>
            </a:r>
            <a:endParaRPr/>
          </a:p>
        </p:txBody>
      </p:sp>
      <p:pic>
        <p:nvPicPr>
          <p:cNvPr id="342" name="Google Shape;342;p15"/>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id="343" name="Google Shape;343;p15"/>
          <p:cNvPicPr preferRelativeResize="0"/>
          <p:nvPr/>
        </p:nvPicPr>
        <p:blipFill rotWithShape="1">
          <a:blip r:embed="rId4">
            <a:alphaModFix/>
          </a:blip>
          <a:srcRect b="10114" l="0" r="0" t="0"/>
          <a:stretch/>
        </p:blipFill>
        <p:spPr>
          <a:xfrm flipH="1">
            <a:off x="4935662" y="2379837"/>
            <a:ext cx="1358669" cy="1242427"/>
          </a:xfrm>
          <a:prstGeom prst="rect">
            <a:avLst/>
          </a:prstGeom>
          <a:noFill/>
          <a:ln>
            <a:noFill/>
          </a:ln>
        </p:spPr>
      </p:pic>
      <p:sp>
        <p:nvSpPr>
          <p:cNvPr id="344" name="Google Shape;344;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345" name="Google Shape;345;p15"/>
          <p:cNvPicPr preferRelativeResize="0"/>
          <p:nvPr/>
        </p:nvPicPr>
        <p:blipFill rotWithShape="1">
          <a:blip r:embed="rId5">
            <a:alphaModFix/>
          </a:blip>
          <a:srcRect b="0" l="0" r="0" t="0"/>
          <a:stretch/>
        </p:blipFill>
        <p:spPr>
          <a:xfrm>
            <a:off x="4425166" y="7331995"/>
            <a:ext cx="2432834" cy="24328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7"/>
          <p:cNvSpPr txBox="1"/>
          <p:nvPr>
            <p:ph type="title"/>
          </p:nvPr>
        </p:nvSpPr>
        <p:spPr>
          <a:xfrm>
            <a:off x="471488" y="1298447"/>
            <a:ext cx="5915025" cy="114365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GB" sz="1800"/>
              <a:t>Coming to a new school can be full of unknowns, this creates a new adventure which can be fun. However, I expect you will have a lot of questions. Use the space below to write some questions for your form tutor.</a:t>
            </a:r>
            <a:endParaRPr sz="1800"/>
          </a:p>
        </p:txBody>
      </p:sp>
      <p:sp>
        <p:nvSpPr>
          <p:cNvPr id="351" name="Google Shape;351;p17"/>
          <p:cNvSpPr txBox="1"/>
          <p:nvPr>
            <p:ph idx="1" type="body"/>
          </p:nvPr>
        </p:nvSpPr>
        <p:spPr>
          <a:xfrm>
            <a:off x="460544" y="2442106"/>
            <a:ext cx="5915025" cy="6285266"/>
          </a:xfrm>
          <a:prstGeom prst="rect">
            <a:avLst/>
          </a:prstGeom>
          <a:noFill/>
          <a:ln>
            <a:noFill/>
          </a:ln>
        </p:spPr>
        <p:txBody>
          <a:bodyPr anchorCtr="0" anchor="t" bIns="45700" lIns="91425" spcFirstLastPara="1" rIns="91425" wrap="square" tIns="45700">
            <a:normAutofit/>
          </a:bodyPr>
          <a:lstStyle/>
          <a:p>
            <a:pPr indent="0" lvl="0" marL="0" rtl="0" algn="l">
              <a:lnSpc>
                <a:spcPct val="160000"/>
              </a:lnSpc>
              <a:spcBef>
                <a:spcPts val="0"/>
              </a:spcBef>
              <a:spcAft>
                <a:spcPts val="0"/>
              </a:spcAft>
              <a:buClr>
                <a:schemeClr val="dk1"/>
              </a:buClr>
              <a:buSzPts val="1942"/>
              <a:buNone/>
            </a:pPr>
            <a:r>
              <a:rPr lang="en-GB" sz="1942"/>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l">
              <a:lnSpc>
                <a:spcPct val="160000"/>
              </a:lnSpc>
              <a:spcBef>
                <a:spcPts val="750"/>
              </a:spcBef>
              <a:spcAft>
                <a:spcPts val="0"/>
              </a:spcAft>
              <a:buClr>
                <a:schemeClr val="dk1"/>
              </a:buClr>
              <a:buSzPts val="1942"/>
              <a:buNone/>
            </a:pPr>
            <a:r>
              <a:t/>
            </a:r>
            <a:endParaRPr sz="1942"/>
          </a:p>
        </p:txBody>
      </p:sp>
      <p:pic>
        <p:nvPicPr>
          <p:cNvPr id="352" name="Google Shape;352;p17"/>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id="353" name="Google Shape;353;p17"/>
          <p:cNvPicPr preferRelativeResize="0"/>
          <p:nvPr/>
        </p:nvPicPr>
        <p:blipFill rotWithShape="1">
          <a:blip r:embed="rId4">
            <a:alphaModFix/>
          </a:blip>
          <a:srcRect b="0" l="0" r="0" t="0"/>
          <a:stretch/>
        </p:blipFill>
        <p:spPr>
          <a:xfrm>
            <a:off x="4425166" y="7240555"/>
            <a:ext cx="2432834" cy="2432834"/>
          </a:xfrm>
          <a:prstGeom prst="rect">
            <a:avLst/>
          </a:prstGeom>
          <a:noFill/>
          <a:ln>
            <a:noFill/>
          </a:ln>
        </p:spPr>
      </p:pic>
      <p:pic>
        <p:nvPicPr>
          <p:cNvPr id="354" name="Google Shape;354;p17"/>
          <p:cNvPicPr preferRelativeResize="0"/>
          <p:nvPr/>
        </p:nvPicPr>
        <p:blipFill rotWithShape="1">
          <a:blip r:embed="rId5">
            <a:alphaModFix/>
          </a:blip>
          <a:srcRect b="0" l="0" r="0" t="0"/>
          <a:stretch/>
        </p:blipFill>
        <p:spPr>
          <a:xfrm flipH="1" rot="10800000">
            <a:off x="2737489" y="7900415"/>
            <a:ext cx="1361137" cy="1791520"/>
          </a:xfrm>
          <a:prstGeom prst="rect">
            <a:avLst/>
          </a:prstGeom>
          <a:noFill/>
          <a:ln>
            <a:noFill/>
          </a:ln>
        </p:spPr>
      </p:pic>
      <p:pic>
        <p:nvPicPr>
          <p:cNvPr descr="Briefing, document, file, paper, pencil, proposal, writing icon" id="355" name="Google Shape;355;p17"/>
          <p:cNvPicPr preferRelativeResize="0"/>
          <p:nvPr/>
        </p:nvPicPr>
        <p:blipFill rotWithShape="1">
          <a:blip r:embed="rId6">
            <a:alphaModFix/>
          </a:blip>
          <a:srcRect b="7471" l="0" r="0" t="6342"/>
          <a:stretch/>
        </p:blipFill>
        <p:spPr>
          <a:xfrm>
            <a:off x="396174" y="7900415"/>
            <a:ext cx="2143125" cy="1847089"/>
          </a:xfrm>
          <a:prstGeom prst="rect">
            <a:avLst/>
          </a:prstGeom>
          <a:noFill/>
          <a:ln>
            <a:noFill/>
          </a:ln>
        </p:spPr>
      </p:pic>
      <p:sp>
        <p:nvSpPr>
          <p:cNvPr id="356" name="Google Shape;356;p1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357" name="Google Shape;357;p17"/>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55e71ac5d3_2_86"/>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g255e71ac5d3_2_86"/>
          <p:cNvSpPr txBox="1"/>
          <p:nvPr>
            <p:ph type="title"/>
          </p:nvPr>
        </p:nvSpPr>
        <p:spPr>
          <a:xfrm>
            <a:off x="471500" y="1298448"/>
            <a:ext cx="5915100" cy="527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Calibri"/>
              <a:buNone/>
            </a:pPr>
            <a:r>
              <a:rPr b="1" lang="en-GB" sz="2242" u="sng"/>
              <a:t>Tour of the School Quiz!</a:t>
            </a:r>
            <a:endParaRPr b="1" sz="2100" u="sng"/>
          </a:p>
        </p:txBody>
      </p:sp>
      <p:sp>
        <p:nvSpPr>
          <p:cNvPr id="364" name="Google Shape;364;g255e71ac5d3_2_86"/>
          <p:cNvSpPr txBox="1"/>
          <p:nvPr>
            <p:ph idx="1" type="body"/>
          </p:nvPr>
        </p:nvSpPr>
        <p:spPr>
          <a:xfrm>
            <a:off x="460544" y="1832506"/>
            <a:ext cx="5915100" cy="6285300"/>
          </a:xfrm>
          <a:prstGeom prst="rect">
            <a:avLst/>
          </a:prstGeom>
          <a:noFill/>
          <a:ln>
            <a:noFill/>
          </a:ln>
        </p:spPr>
        <p:txBody>
          <a:bodyPr anchorCtr="0" anchor="t" bIns="45700" lIns="91425" spcFirstLastPara="1" rIns="91425" wrap="square" tIns="45700">
            <a:normAutofit/>
          </a:bodyPr>
          <a:lstStyle/>
          <a:p>
            <a:pPr indent="0" lvl="0" marL="0" rtl="0" algn="l">
              <a:lnSpc>
                <a:spcPct val="160000"/>
              </a:lnSpc>
              <a:spcBef>
                <a:spcPts val="0"/>
              </a:spcBef>
              <a:spcAft>
                <a:spcPts val="0"/>
              </a:spcAft>
              <a:buClr>
                <a:schemeClr val="dk1"/>
              </a:buClr>
              <a:buSzPts val="1942"/>
              <a:buNone/>
            </a:pPr>
            <a:r>
              <a:rPr lang="en-GB" sz="1942"/>
              <a:t>1. What might you find above reception?</a:t>
            </a:r>
            <a:endParaRPr sz="1942"/>
          </a:p>
          <a:p>
            <a:pPr indent="0" lvl="0" marL="0" rtl="0" algn="l">
              <a:lnSpc>
                <a:spcPct val="160000"/>
              </a:lnSpc>
              <a:spcBef>
                <a:spcPts val="0"/>
              </a:spcBef>
              <a:spcAft>
                <a:spcPts val="0"/>
              </a:spcAft>
              <a:buClr>
                <a:schemeClr val="dk1"/>
              </a:buClr>
              <a:buSzPts val="1942"/>
              <a:buNone/>
            </a:pPr>
            <a:r>
              <a:rPr lang="en-GB" sz="1942"/>
              <a:t>2. What colour are the benches that you might sit on to eat your lunch?</a:t>
            </a:r>
            <a:endParaRPr sz="1942"/>
          </a:p>
          <a:p>
            <a:pPr indent="0" lvl="0" marL="0" rtl="0" algn="l">
              <a:lnSpc>
                <a:spcPct val="160000"/>
              </a:lnSpc>
              <a:spcBef>
                <a:spcPts val="0"/>
              </a:spcBef>
              <a:spcAft>
                <a:spcPts val="0"/>
              </a:spcAft>
              <a:buClr>
                <a:schemeClr val="dk1"/>
              </a:buClr>
              <a:buSzPts val="1942"/>
              <a:buNone/>
            </a:pPr>
            <a:r>
              <a:rPr lang="en-GB" sz="1942"/>
              <a:t>3. What are the big open circular areas called in school?</a:t>
            </a:r>
            <a:endParaRPr sz="1942"/>
          </a:p>
          <a:p>
            <a:pPr indent="0" lvl="0" marL="0" rtl="0" algn="l">
              <a:lnSpc>
                <a:spcPct val="160000"/>
              </a:lnSpc>
              <a:spcBef>
                <a:spcPts val="0"/>
              </a:spcBef>
              <a:spcAft>
                <a:spcPts val="0"/>
              </a:spcAft>
              <a:buClr>
                <a:schemeClr val="dk1"/>
              </a:buClr>
              <a:buSzPts val="1942"/>
              <a:buNone/>
            </a:pPr>
            <a:r>
              <a:rPr lang="en-GB" sz="1942"/>
              <a:t>4. Where might you find the finger print machines?</a:t>
            </a:r>
            <a:endParaRPr sz="1942"/>
          </a:p>
          <a:p>
            <a:pPr indent="0" lvl="0" marL="0" rtl="0" algn="l">
              <a:lnSpc>
                <a:spcPct val="160000"/>
              </a:lnSpc>
              <a:spcBef>
                <a:spcPts val="0"/>
              </a:spcBef>
              <a:spcAft>
                <a:spcPts val="0"/>
              </a:spcAft>
              <a:buClr>
                <a:schemeClr val="dk1"/>
              </a:buClr>
              <a:buSzPts val="1942"/>
              <a:buNone/>
            </a:pPr>
            <a:r>
              <a:rPr lang="en-GB" sz="1942"/>
              <a:t>5. How many finger print machines are there?</a:t>
            </a:r>
            <a:endParaRPr sz="1942"/>
          </a:p>
          <a:p>
            <a:pPr indent="0" lvl="0" marL="0" rtl="0" algn="l">
              <a:lnSpc>
                <a:spcPct val="160000"/>
              </a:lnSpc>
              <a:spcBef>
                <a:spcPts val="0"/>
              </a:spcBef>
              <a:spcAft>
                <a:spcPts val="0"/>
              </a:spcAft>
              <a:buClr>
                <a:schemeClr val="dk1"/>
              </a:buClr>
              <a:buSzPts val="1942"/>
              <a:buNone/>
            </a:pPr>
            <a:r>
              <a:rPr lang="en-GB" sz="1942"/>
              <a:t>6. Where is the library?</a:t>
            </a:r>
            <a:endParaRPr sz="1942"/>
          </a:p>
          <a:p>
            <a:pPr indent="0" lvl="0" marL="0" rtl="0" algn="l">
              <a:lnSpc>
                <a:spcPct val="160000"/>
              </a:lnSpc>
              <a:spcBef>
                <a:spcPts val="0"/>
              </a:spcBef>
              <a:spcAft>
                <a:spcPts val="0"/>
              </a:spcAft>
              <a:buClr>
                <a:schemeClr val="dk1"/>
              </a:buClr>
              <a:buSzPts val="1942"/>
              <a:buNone/>
            </a:pPr>
            <a:r>
              <a:rPr lang="en-GB" sz="1942"/>
              <a:t>7. Where is the year 7 playground situated?</a:t>
            </a:r>
            <a:endParaRPr sz="1942"/>
          </a:p>
          <a:p>
            <a:pPr indent="0" lvl="0" marL="0" rtl="0" algn="l">
              <a:lnSpc>
                <a:spcPct val="160000"/>
              </a:lnSpc>
              <a:spcBef>
                <a:spcPts val="0"/>
              </a:spcBef>
              <a:spcAft>
                <a:spcPts val="0"/>
              </a:spcAft>
              <a:buClr>
                <a:schemeClr val="dk1"/>
              </a:buClr>
              <a:buSzPts val="1942"/>
              <a:buNone/>
            </a:pPr>
            <a:r>
              <a:rPr lang="en-GB" sz="1942"/>
              <a:t>8. Where are the MUGAs?</a:t>
            </a:r>
            <a:endParaRPr sz="1942"/>
          </a:p>
          <a:p>
            <a:pPr indent="0" lvl="0" marL="0" rtl="0" algn="l">
              <a:lnSpc>
                <a:spcPct val="160000"/>
              </a:lnSpc>
              <a:spcBef>
                <a:spcPts val="0"/>
              </a:spcBef>
              <a:spcAft>
                <a:spcPts val="0"/>
              </a:spcAft>
              <a:buClr>
                <a:schemeClr val="dk1"/>
              </a:buClr>
              <a:buSzPts val="1942"/>
              <a:buNone/>
            </a:pPr>
            <a:r>
              <a:rPr lang="en-GB" sz="1942"/>
              <a:t>9. Where are the IT rooms?</a:t>
            </a:r>
            <a:endParaRPr sz="1942"/>
          </a:p>
          <a:p>
            <a:pPr indent="0" lvl="0" marL="0" rtl="0" algn="l">
              <a:lnSpc>
                <a:spcPct val="160000"/>
              </a:lnSpc>
              <a:spcBef>
                <a:spcPts val="0"/>
              </a:spcBef>
              <a:spcAft>
                <a:spcPts val="0"/>
              </a:spcAft>
              <a:buClr>
                <a:schemeClr val="dk1"/>
              </a:buClr>
              <a:buSzPts val="1942"/>
              <a:buNone/>
            </a:pPr>
            <a:r>
              <a:rPr lang="en-GB" sz="1942"/>
              <a:t>10. Where do you line up?</a:t>
            </a:r>
            <a:endParaRPr sz="1942"/>
          </a:p>
        </p:txBody>
      </p:sp>
      <p:pic>
        <p:nvPicPr>
          <p:cNvPr id="365" name="Google Shape;365;g255e71ac5d3_2_86"/>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id="366" name="Google Shape;366;g255e71ac5d3_2_86"/>
          <p:cNvPicPr preferRelativeResize="0"/>
          <p:nvPr/>
        </p:nvPicPr>
        <p:blipFill rotWithShape="1">
          <a:blip r:embed="rId4">
            <a:alphaModFix/>
          </a:blip>
          <a:srcRect b="0" l="0" r="0" t="0"/>
          <a:stretch/>
        </p:blipFill>
        <p:spPr>
          <a:xfrm>
            <a:off x="4425166" y="7240555"/>
            <a:ext cx="2432834" cy="2432834"/>
          </a:xfrm>
          <a:prstGeom prst="rect">
            <a:avLst/>
          </a:prstGeom>
          <a:noFill/>
          <a:ln>
            <a:noFill/>
          </a:ln>
        </p:spPr>
      </p:pic>
      <p:pic>
        <p:nvPicPr>
          <p:cNvPr id="367" name="Google Shape;367;g255e71ac5d3_2_86"/>
          <p:cNvPicPr preferRelativeResize="0"/>
          <p:nvPr/>
        </p:nvPicPr>
        <p:blipFill rotWithShape="1">
          <a:blip r:embed="rId5">
            <a:alphaModFix/>
          </a:blip>
          <a:srcRect b="0" l="0" r="0" t="0"/>
          <a:stretch/>
        </p:blipFill>
        <p:spPr>
          <a:xfrm flipH="1" rot="10800000">
            <a:off x="2737489" y="7900415"/>
            <a:ext cx="1361137" cy="1791520"/>
          </a:xfrm>
          <a:prstGeom prst="rect">
            <a:avLst/>
          </a:prstGeom>
          <a:noFill/>
          <a:ln>
            <a:noFill/>
          </a:ln>
        </p:spPr>
      </p:pic>
      <p:pic>
        <p:nvPicPr>
          <p:cNvPr descr="Briefing, document, file, paper, pencil, proposal, writing icon" id="368" name="Google Shape;368;g255e71ac5d3_2_86"/>
          <p:cNvPicPr preferRelativeResize="0"/>
          <p:nvPr/>
        </p:nvPicPr>
        <p:blipFill rotWithShape="1">
          <a:blip r:embed="rId6">
            <a:alphaModFix/>
          </a:blip>
          <a:srcRect b="7472" l="0" r="0" t="6343"/>
          <a:stretch/>
        </p:blipFill>
        <p:spPr>
          <a:xfrm>
            <a:off x="396174" y="7900415"/>
            <a:ext cx="2143125" cy="1847089"/>
          </a:xfrm>
          <a:prstGeom prst="rect">
            <a:avLst/>
          </a:prstGeom>
          <a:noFill/>
          <a:ln>
            <a:noFill/>
          </a:ln>
        </p:spPr>
      </p:pic>
      <p:sp>
        <p:nvSpPr>
          <p:cNvPr id="369" name="Google Shape;369;g255e71ac5d3_2_86"/>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55e71ac5d3_2_97"/>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g255e71ac5d3_2_97"/>
          <p:cNvSpPr txBox="1"/>
          <p:nvPr>
            <p:ph type="title"/>
          </p:nvPr>
        </p:nvSpPr>
        <p:spPr>
          <a:xfrm>
            <a:off x="471500" y="1298448"/>
            <a:ext cx="5915100" cy="527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Calibri"/>
              <a:buNone/>
            </a:pPr>
            <a:r>
              <a:rPr b="1" lang="en-GB" sz="2242" u="sng"/>
              <a:t>Tour of the School Quiz!</a:t>
            </a:r>
            <a:endParaRPr b="1" sz="2100" u="sng"/>
          </a:p>
        </p:txBody>
      </p:sp>
      <p:sp>
        <p:nvSpPr>
          <p:cNvPr id="376" name="Google Shape;376;g255e71ac5d3_2_97"/>
          <p:cNvSpPr txBox="1"/>
          <p:nvPr>
            <p:ph idx="1" type="body"/>
          </p:nvPr>
        </p:nvSpPr>
        <p:spPr>
          <a:xfrm>
            <a:off x="460544" y="1756306"/>
            <a:ext cx="5915100" cy="6285300"/>
          </a:xfrm>
          <a:prstGeom prst="rect">
            <a:avLst/>
          </a:prstGeom>
          <a:noFill/>
          <a:ln>
            <a:noFill/>
          </a:ln>
        </p:spPr>
        <p:txBody>
          <a:bodyPr anchorCtr="0" anchor="t" bIns="45700" lIns="91425" spcFirstLastPara="1" rIns="91425" wrap="square" tIns="45700">
            <a:normAutofit/>
          </a:bodyPr>
          <a:lstStyle/>
          <a:p>
            <a:pPr indent="0" lvl="0" marL="0" rtl="0" algn="l">
              <a:lnSpc>
                <a:spcPct val="160000"/>
              </a:lnSpc>
              <a:spcBef>
                <a:spcPts val="0"/>
              </a:spcBef>
              <a:spcAft>
                <a:spcPts val="0"/>
              </a:spcAft>
              <a:buClr>
                <a:schemeClr val="dk1"/>
              </a:buClr>
              <a:buSzPts val="1942"/>
              <a:buNone/>
            </a:pPr>
            <a:r>
              <a:rPr lang="en-GB" sz="1942"/>
              <a:t>11. Where and what is the amphitheatre?</a:t>
            </a:r>
            <a:endParaRPr sz="1942"/>
          </a:p>
          <a:p>
            <a:pPr indent="0" lvl="0" marL="0" rtl="0" algn="l">
              <a:lnSpc>
                <a:spcPct val="160000"/>
              </a:lnSpc>
              <a:spcBef>
                <a:spcPts val="0"/>
              </a:spcBef>
              <a:spcAft>
                <a:spcPts val="0"/>
              </a:spcAft>
              <a:buClr>
                <a:schemeClr val="dk1"/>
              </a:buClr>
              <a:buSzPts val="1942"/>
              <a:buNone/>
            </a:pPr>
            <a:r>
              <a:rPr lang="en-GB" sz="1942"/>
              <a:t>12. What is in the winter garden? List as many items as you can.</a:t>
            </a:r>
            <a:endParaRPr sz="1942"/>
          </a:p>
          <a:p>
            <a:pPr indent="0" lvl="0" marL="0" rtl="0" algn="l">
              <a:lnSpc>
                <a:spcPct val="160000"/>
              </a:lnSpc>
              <a:spcBef>
                <a:spcPts val="0"/>
              </a:spcBef>
              <a:spcAft>
                <a:spcPts val="0"/>
              </a:spcAft>
              <a:buClr>
                <a:schemeClr val="dk1"/>
              </a:buClr>
              <a:buSzPts val="1942"/>
              <a:buNone/>
            </a:pPr>
            <a:r>
              <a:rPr lang="en-GB" sz="1942"/>
              <a:t>13. How many small screens make up the large screen on the wall in the dining hall? </a:t>
            </a:r>
            <a:endParaRPr sz="1942"/>
          </a:p>
          <a:p>
            <a:pPr indent="0" lvl="0" marL="0" rtl="0" algn="l">
              <a:lnSpc>
                <a:spcPct val="160000"/>
              </a:lnSpc>
              <a:spcBef>
                <a:spcPts val="0"/>
              </a:spcBef>
              <a:spcAft>
                <a:spcPts val="0"/>
              </a:spcAft>
              <a:buClr>
                <a:schemeClr val="dk1"/>
              </a:buClr>
              <a:buSzPts val="1942"/>
              <a:buNone/>
            </a:pPr>
            <a:r>
              <a:rPr lang="en-GB" sz="1942"/>
              <a:t>14. How many indoor areas are there for PE?</a:t>
            </a:r>
            <a:endParaRPr sz="1942"/>
          </a:p>
          <a:p>
            <a:pPr indent="0" lvl="0" marL="0" rtl="0" algn="l">
              <a:lnSpc>
                <a:spcPct val="160000"/>
              </a:lnSpc>
              <a:spcBef>
                <a:spcPts val="0"/>
              </a:spcBef>
              <a:spcAft>
                <a:spcPts val="0"/>
              </a:spcAft>
              <a:buClr>
                <a:schemeClr val="dk1"/>
              </a:buClr>
              <a:buSzPts val="1942"/>
              <a:buNone/>
            </a:pPr>
            <a:r>
              <a:rPr lang="en-GB" sz="1942"/>
              <a:t>15. Where are your toilets?</a:t>
            </a:r>
            <a:endParaRPr sz="1942"/>
          </a:p>
          <a:p>
            <a:pPr indent="0" lvl="0" marL="0" rtl="0" algn="l">
              <a:lnSpc>
                <a:spcPct val="160000"/>
              </a:lnSpc>
              <a:spcBef>
                <a:spcPts val="0"/>
              </a:spcBef>
              <a:spcAft>
                <a:spcPts val="0"/>
              </a:spcAft>
              <a:buClr>
                <a:schemeClr val="dk1"/>
              </a:buClr>
              <a:buSzPts val="1942"/>
              <a:buNone/>
            </a:pPr>
            <a:r>
              <a:rPr lang="en-GB" sz="1942"/>
              <a:t>16. Where will your assembly take place each week?</a:t>
            </a:r>
            <a:endParaRPr sz="1942"/>
          </a:p>
          <a:p>
            <a:pPr indent="0" lvl="0" marL="0" rtl="0" algn="l">
              <a:lnSpc>
                <a:spcPct val="160000"/>
              </a:lnSpc>
              <a:spcBef>
                <a:spcPts val="0"/>
              </a:spcBef>
              <a:spcAft>
                <a:spcPts val="0"/>
              </a:spcAft>
              <a:buClr>
                <a:schemeClr val="dk1"/>
              </a:buClr>
              <a:buSzPts val="1942"/>
              <a:buNone/>
            </a:pPr>
            <a:r>
              <a:rPr lang="en-GB" sz="1942"/>
              <a:t>17. What is the school motto?</a:t>
            </a:r>
            <a:endParaRPr sz="1942"/>
          </a:p>
          <a:p>
            <a:pPr indent="0" lvl="0" marL="0" rtl="0" algn="l">
              <a:lnSpc>
                <a:spcPct val="160000"/>
              </a:lnSpc>
              <a:spcBef>
                <a:spcPts val="0"/>
              </a:spcBef>
              <a:spcAft>
                <a:spcPts val="0"/>
              </a:spcAft>
              <a:buClr>
                <a:schemeClr val="dk1"/>
              </a:buClr>
              <a:buSzPts val="1942"/>
              <a:buNone/>
            </a:pPr>
            <a:r>
              <a:rPr lang="en-GB" sz="1942"/>
              <a:t>18. Where is Mrs Millest’s office? </a:t>
            </a:r>
            <a:endParaRPr sz="1942"/>
          </a:p>
          <a:p>
            <a:pPr indent="0" lvl="0" marL="0" rtl="0" algn="l">
              <a:lnSpc>
                <a:spcPct val="160000"/>
              </a:lnSpc>
              <a:spcBef>
                <a:spcPts val="0"/>
              </a:spcBef>
              <a:spcAft>
                <a:spcPts val="0"/>
              </a:spcAft>
              <a:buClr>
                <a:schemeClr val="dk1"/>
              </a:buClr>
              <a:buSzPts val="1942"/>
              <a:buNone/>
            </a:pPr>
            <a:r>
              <a:rPr lang="en-GB" sz="1942"/>
              <a:t>19. Where is lost property? </a:t>
            </a:r>
            <a:endParaRPr sz="1942"/>
          </a:p>
          <a:p>
            <a:pPr indent="0" lvl="0" marL="0" rtl="0" algn="l">
              <a:lnSpc>
                <a:spcPct val="160000"/>
              </a:lnSpc>
              <a:spcBef>
                <a:spcPts val="0"/>
              </a:spcBef>
              <a:spcAft>
                <a:spcPts val="0"/>
              </a:spcAft>
              <a:buClr>
                <a:schemeClr val="dk1"/>
              </a:buClr>
              <a:buSzPts val="1942"/>
              <a:buNone/>
            </a:pPr>
            <a:r>
              <a:rPr lang="en-GB" sz="1942"/>
              <a:t>20. Where do I go if I have a problem with my iPad? </a:t>
            </a:r>
            <a:endParaRPr sz="1942"/>
          </a:p>
        </p:txBody>
      </p:sp>
      <p:pic>
        <p:nvPicPr>
          <p:cNvPr id="377" name="Google Shape;377;g255e71ac5d3_2_97"/>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id="378" name="Google Shape;378;g255e71ac5d3_2_97"/>
          <p:cNvPicPr preferRelativeResize="0"/>
          <p:nvPr/>
        </p:nvPicPr>
        <p:blipFill rotWithShape="1">
          <a:blip r:embed="rId4">
            <a:alphaModFix/>
          </a:blip>
          <a:srcRect b="0" l="0" r="0" t="0"/>
          <a:stretch/>
        </p:blipFill>
        <p:spPr>
          <a:xfrm>
            <a:off x="4425166" y="7240555"/>
            <a:ext cx="2432834" cy="2432834"/>
          </a:xfrm>
          <a:prstGeom prst="rect">
            <a:avLst/>
          </a:prstGeom>
          <a:noFill/>
          <a:ln>
            <a:noFill/>
          </a:ln>
        </p:spPr>
      </p:pic>
      <p:pic>
        <p:nvPicPr>
          <p:cNvPr id="379" name="Google Shape;379;g255e71ac5d3_2_97"/>
          <p:cNvPicPr preferRelativeResize="0"/>
          <p:nvPr/>
        </p:nvPicPr>
        <p:blipFill rotWithShape="1">
          <a:blip r:embed="rId5">
            <a:alphaModFix/>
          </a:blip>
          <a:srcRect b="0" l="0" r="0" t="0"/>
          <a:stretch/>
        </p:blipFill>
        <p:spPr>
          <a:xfrm flipH="1" rot="10800000">
            <a:off x="2737489" y="7900415"/>
            <a:ext cx="1361137" cy="1791520"/>
          </a:xfrm>
          <a:prstGeom prst="rect">
            <a:avLst/>
          </a:prstGeom>
          <a:noFill/>
          <a:ln>
            <a:noFill/>
          </a:ln>
        </p:spPr>
      </p:pic>
      <p:pic>
        <p:nvPicPr>
          <p:cNvPr descr="Briefing, document, file, paper, pencil, proposal, writing icon" id="380" name="Google Shape;380;g255e71ac5d3_2_97"/>
          <p:cNvPicPr preferRelativeResize="0"/>
          <p:nvPr/>
        </p:nvPicPr>
        <p:blipFill rotWithShape="1">
          <a:blip r:embed="rId6">
            <a:alphaModFix/>
          </a:blip>
          <a:srcRect b="7472" l="0" r="0" t="6343"/>
          <a:stretch/>
        </p:blipFill>
        <p:spPr>
          <a:xfrm>
            <a:off x="396174" y="7900415"/>
            <a:ext cx="2143125" cy="1847089"/>
          </a:xfrm>
          <a:prstGeom prst="rect">
            <a:avLst/>
          </a:prstGeom>
          <a:noFill/>
          <a:ln>
            <a:noFill/>
          </a:ln>
        </p:spPr>
      </p:pic>
      <p:sp>
        <p:nvSpPr>
          <p:cNvPr id="381" name="Google Shape;381;g255e71ac5d3_2_97"/>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8"/>
          <p:cNvSpPr txBox="1"/>
          <p:nvPr>
            <p:ph type="title"/>
          </p:nvPr>
        </p:nvSpPr>
        <p:spPr>
          <a:xfrm>
            <a:off x="471488" y="1316735"/>
            <a:ext cx="5915025" cy="5120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970"/>
              <a:buFont typeface="Calibri"/>
              <a:buNone/>
            </a:pPr>
            <a:r>
              <a:rPr lang="en-GB" sz="2970"/>
              <a:t>Your Tutor Group:</a:t>
            </a:r>
            <a:endParaRPr sz="2970"/>
          </a:p>
        </p:txBody>
      </p:sp>
      <p:sp>
        <p:nvSpPr>
          <p:cNvPr id="387" name="Google Shape;387;p18"/>
          <p:cNvSpPr txBox="1"/>
          <p:nvPr>
            <p:ph idx="1" type="body"/>
          </p:nvPr>
        </p:nvSpPr>
        <p:spPr>
          <a:xfrm>
            <a:off x="438913" y="2106023"/>
            <a:ext cx="5915025" cy="628526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Your tutor is going to be like your family while you are at </a:t>
            </a:r>
            <a:r>
              <a:rPr lang="en-GB"/>
              <a:t>Pleckgate High</a:t>
            </a:r>
            <a:r>
              <a:rPr lang="en-GB"/>
              <a:t> School.</a:t>
            </a:r>
            <a:endParaRPr/>
          </a:p>
          <a:p>
            <a:pPr indent="0" lvl="0" marL="0" rtl="0" algn="l">
              <a:lnSpc>
                <a:spcPct val="90000"/>
              </a:lnSpc>
              <a:spcBef>
                <a:spcPts val="750"/>
              </a:spcBef>
              <a:spcAft>
                <a:spcPts val="0"/>
              </a:spcAft>
              <a:buClr>
                <a:schemeClr val="dk1"/>
              </a:buClr>
              <a:buSzPts val="2100"/>
              <a:buNone/>
            </a:pPr>
            <a:r>
              <a:rPr lang="en-GB"/>
              <a:t>It is important to have tutor rules to make sure everyone is respected and happy.</a:t>
            </a:r>
            <a:endParaRPr/>
          </a:p>
          <a:p>
            <a:pPr indent="0" lvl="0" marL="0" rtl="0" algn="l">
              <a:lnSpc>
                <a:spcPct val="90000"/>
              </a:lnSpc>
              <a:spcBef>
                <a:spcPts val="750"/>
              </a:spcBef>
              <a:spcAft>
                <a:spcPts val="0"/>
              </a:spcAft>
              <a:buClr>
                <a:schemeClr val="dk1"/>
              </a:buClr>
              <a:buSzPts val="2100"/>
              <a:buNone/>
            </a:pPr>
            <a:r>
              <a:rPr lang="en-GB"/>
              <a:t>Fill in each star with a rule that you think your form should have. An example could be </a:t>
            </a:r>
            <a:r>
              <a:rPr i="1" lang="en-GB"/>
              <a:t>“Do not interrupt the person talking”.</a:t>
            </a:r>
            <a:endParaRPr i="1"/>
          </a:p>
        </p:txBody>
      </p:sp>
      <p:pic>
        <p:nvPicPr>
          <p:cNvPr id="388" name="Google Shape;388;p18"/>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sp>
        <p:nvSpPr>
          <p:cNvPr id="389" name="Google Shape;389;p18"/>
          <p:cNvSpPr/>
          <p:nvPr/>
        </p:nvSpPr>
        <p:spPr>
          <a:xfrm>
            <a:off x="323022" y="4626864"/>
            <a:ext cx="2505456" cy="2139696"/>
          </a:xfrm>
          <a:prstGeom prst="star5">
            <a:avLst>
              <a:gd fmla="val 19098" name="adj"/>
              <a:gd fmla="val 105146" name="hf"/>
              <a:gd fmla="val 110557" name="vf"/>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0" name="Google Shape;390;p18"/>
          <p:cNvSpPr/>
          <p:nvPr/>
        </p:nvSpPr>
        <p:spPr>
          <a:xfrm>
            <a:off x="4050188" y="4583286"/>
            <a:ext cx="2505456" cy="2139696"/>
          </a:xfrm>
          <a:prstGeom prst="star5">
            <a:avLst>
              <a:gd fmla="val 19098" name="adj"/>
              <a:gd fmla="val 105146" name="hf"/>
              <a:gd fmla="val 110557" name="vf"/>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1" name="Google Shape;391;p18"/>
          <p:cNvSpPr/>
          <p:nvPr/>
        </p:nvSpPr>
        <p:spPr>
          <a:xfrm>
            <a:off x="2176272" y="6094476"/>
            <a:ext cx="2505456" cy="2139696"/>
          </a:xfrm>
          <a:prstGeom prst="star5">
            <a:avLst>
              <a:gd fmla="val 19098" name="adj"/>
              <a:gd fmla="val 105146" name="hf"/>
              <a:gd fmla="val 110557" name="vf"/>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18"/>
          <p:cNvSpPr/>
          <p:nvPr/>
        </p:nvSpPr>
        <p:spPr>
          <a:xfrm>
            <a:off x="323022" y="7562088"/>
            <a:ext cx="2505456" cy="2139696"/>
          </a:xfrm>
          <a:prstGeom prst="star5">
            <a:avLst>
              <a:gd fmla="val 19098" name="adj"/>
              <a:gd fmla="val 105146" name="hf"/>
              <a:gd fmla="val 110557" name="vf"/>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18"/>
          <p:cNvSpPr/>
          <p:nvPr/>
        </p:nvSpPr>
        <p:spPr>
          <a:xfrm>
            <a:off x="4251894" y="7598664"/>
            <a:ext cx="2505456" cy="2139696"/>
          </a:xfrm>
          <a:prstGeom prst="star5">
            <a:avLst>
              <a:gd fmla="val 19098" name="adj"/>
              <a:gd fmla="val 105146" name="hf"/>
              <a:gd fmla="val 110557" name="vf"/>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p1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395" name="Google Shape;395;p18"/>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561da7865f_0_10"/>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1" name="Google Shape;401;g2561da7865f_0_10"/>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id="402" name="Google Shape;402;g2561da7865f_0_10"/>
          <p:cNvPicPr preferRelativeResize="0"/>
          <p:nvPr/>
        </p:nvPicPr>
        <p:blipFill rotWithShape="1">
          <a:blip r:embed="rId4">
            <a:alphaModFix/>
          </a:blip>
          <a:srcRect b="0" l="0" r="0" t="0"/>
          <a:stretch/>
        </p:blipFill>
        <p:spPr>
          <a:xfrm>
            <a:off x="4425166" y="7331995"/>
            <a:ext cx="2432834" cy="2432834"/>
          </a:xfrm>
          <a:prstGeom prst="rect">
            <a:avLst/>
          </a:prstGeom>
          <a:noFill/>
          <a:ln>
            <a:noFill/>
          </a:ln>
        </p:spPr>
      </p:pic>
      <p:sp>
        <p:nvSpPr>
          <p:cNvPr id="403" name="Google Shape;403;g2561da7865f_0_10"/>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descr="One Way System_1" id="404" name="Google Shape;404;g2561da7865f_0_10"/>
          <p:cNvPicPr preferRelativeResize="0"/>
          <p:nvPr/>
        </p:nvPicPr>
        <p:blipFill rotWithShape="1">
          <a:blip r:embed="rId5">
            <a:alphaModFix/>
          </a:blip>
          <a:srcRect b="13476" l="0" r="0" t="7944"/>
          <a:stretch/>
        </p:blipFill>
        <p:spPr>
          <a:xfrm>
            <a:off x="493175" y="1411525"/>
            <a:ext cx="5676900" cy="5920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8"/>
          <p:cNvPicPr preferRelativeResize="0"/>
          <p:nvPr/>
        </p:nvPicPr>
        <p:blipFill rotWithShape="1">
          <a:blip r:embed="rId3">
            <a:alphaModFix/>
          </a:blip>
          <a:srcRect b="10427" l="0" r="0" t="8803"/>
          <a:stretch/>
        </p:blipFill>
        <p:spPr>
          <a:xfrm>
            <a:off x="366713" y="1241875"/>
            <a:ext cx="6124575" cy="6815774"/>
          </a:xfrm>
          <a:prstGeom prst="rect">
            <a:avLst/>
          </a:prstGeom>
          <a:noFill/>
          <a:ln>
            <a:noFill/>
          </a:ln>
        </p:spPr>
      </p:pic>
      <p:sp>
        <p:nvSpPr>
          <p:cNvPr id="410" name="Google Shape;410;p8"/>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1" name="Google Shape;411;p8"/>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pic>
        <p:nvPicPr>
          <p:cNvPr id="412" name="Google Shape;412;p8"/>
          <p:cNvPicPr preferRelativeResize="0"/>
          <p:nvPr/>
        </p:nvPicPr>
        <p:blipFill rotWithShape="1">
          <a:blip r:embed="rId5">
            <a:alphaModFix/>
          </a:blip>
          <a:srcRect b="0" l="0" r="0" t="0"/>
          <a:stretch/>
        </p:blipFill>
        <p:spPr>
          <a:xfrm>
            <a:off x="4425166" y="7331995"/>
            <a:ext cx="2432834" cy="2432834"/>
          </a:xfrm>
          <a:prstGeom prst="rect">
            <a:avLst/>
          </a:prstGeom>
          <a:noFill/>
          <a:ln>
            <a:noFill/>
          </a:ln>
        </p:spPr>
      </p:pic>
      <p:sp>
        <p:nvSpPr>
          <p:cNvPr id="413" name="Google Shape;413;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g255d5f9712e_0_0"/>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13" name="Google Shape;113;g255d5f9712e_0_0"/>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114" name="Google Shape;114;g255d5f9712e_0_0"/>
          <p:cNvSpPr/>
          <p:nvPr/>
        </p:nvSpPr>
        <p:spPr>
          <a:xfrm>
            <a:off x="369000" y="1525405"/>
            <a:ext cx="6098100" cy="720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It is a very special time for you as a new Year 7 pupil. When you arrive at Pleckgate High School, you will join Year 7 and a Tutor Group of about 27 pupils. There will be a total of 10 Tutor Groups in your year.</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Your Tutor Group is named after your tutor and the year number. So 7THU is a Year 7 Tutor Group belonging to Mrs T Hughes. </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Usually there will be someone from your Primary School in the same Tutor Group as you; however, this person may not be your special friend. Remember that you are moving to a new and bigger school and that this is a time when you have a chance to make new friends as well as continuing with old friendships. You can always meet your old friends at break and at dinner time.</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You will be taught as a Tutor Group for some of your lessons and so you will soon learn all the names of the people you meet every day. Every morning from 8.20 am you meet your Tutor in your Tutor Base, so</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this is the time to ask your Tutor for any help that you need. If you need to see the Year 7 Head of Year, Mrs Millest, then you can go during Tutor Group time or at break to her office.</a:t>
            </a:r>
            <a:endParaRPr baseline="30000" sz="1800">
              <a:solidFill>
                <a:schemeClr val="dk1"/>
              </a:solidFill>
              <a:latin typeface="Calibri"/>
              <a:ea typeface="Calibri"/>
              <a:cs typeface="Calibri"/>
              <a:sym typeface="Calibri"/>
            </a:endParaRPr>
          </a:p>
        </p:txBody>
      </p:sp>
      <p:pic>
        <p:nvPicPr>
          <p:cNvPr id="115" name="Google Shape;115;g255d5f9712e_0_0"/>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116" name="Google Shape;116;g255d5f9712e_0_0"/>
          <p:cNvSpPr/>
          <p:nvPr/>
        </p:nvSpPr>
        <p:spPr>
          <a:xfrm>
            <a:off x="209711"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g255d5f9712e_0_0"/>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561da7865f_0_0"/>
          <p:cNvSpPr/>
          <p:nvPr/>
        </p:nvSpPr>
        <p:spPr>
          <a:xfrm>
            <a:off x="208548" y="256674"/>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g2561da7865f_0_0"/>
          <p:cNvSpPr txBox="1"/>
          <p:nvPr>
            <p:ph type="title"/>
          </p:nvPr>
        </p:nvSpPr>
        <p:spPr>
          <a:xfrm>
            <a:off x="471488" y="1544441"/>
            <a:ext cx="5915100" cy="74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440"/>
              <a:buFont typeface="Calibri"/>
              <a:buNone/>
            </a:pPr>
            <a:r>
              <a:rPr lang="en-GB" sz="1440"/>
              <a:t>Write a letter to your new form tutor telling them about yourself. You could tell them about your family or pets, about your hobbies or what you have been up to over the summer holiday.</a:t>
            </a:r>
            <a:endParaRPr sz="1440"/>
          </a:p>
        </p:txBody>
      </p:sp>
      <p:sp>
        <p:nvSpPr>
          <p:cNvPr id="420" name="Google Shape;420;g2561da7865f_0_0"/>
          <p:cNvSpPr txBox="1"/>
          <p:nvPr>
            <p:ph idx="1" type="body"/>
          </p:nvPr>
        </p:nvSpPr>
        <p:spPr>
          <a:xfrm>
            <a:off x="471488" y="2637014"/>
            <a:ext cx="5915100" cy="6927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80000"/>
              </a:lnSpc>
              <a:spcBef>
                <a:spcPts val="0"/>
              </a:spcBef>
              <a:spcAft>
                <a:spcPts val="0"/>
              </a:spcAft>
              <a:buClr>
                <a:schemeClr val="dk1"/>
              </a:buClr>
              <a:buSzPts val="2100"/>
              <a:buNone/>
            </a:pPr>
            <a:r>
              <a:rPr lang="en-GB"/>
              <a:t>Dear tutor,</a:t>
            </a:r>
            <a:endParaRPr/>
          </a:p>
          <a:p>
            <a:pPr indent="0" lvl="0" marL="0" rtl="0" algn="l">
              <a:lnSpc>
                <a:spcPct val="140000"/>
              </a:lnSpc>
              <a:spcBef>
                <a:spcPts val="750"/>
              </a:spcBef>
              <a:spcAft>
                <a:spcPts val="0"/>
              </a:spcAft>
              <a:buClr>
                <a:schemeClr val="dk1"/>
              </a:buClr>
              <a:buSzPts val="2100"/>
              <a:buNone/>
            </a:pPr>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l">
              <a:lnSpc>
                <a:spcPct val="140000"/>
              </a:lnSpc>
              <a:spcBef>
                <a:spcPts val="750"/>
              </a:spcBef>
              <a:spcAft>
                <a:spcPts val="0"/>
              </a:spcAft>
              <a:buClr>
                <a:schemeClr val="dk1"/>
              </a:buClr>
              <a:buSzPts val="2100"/>
              <a:buNone/>
            </a:pPr>
            <a:r>
              <a:rPr lang="en-GB"/>
              <a:t>________________________________</a:t>
            </a:r>
            <a:endParaRPr/>
          </a:p>
          <a:p>
            <a:pPr indent="0" lvl="0" marL="0" rtl="0" algn="l">
              <a:lnSpc>
                <a:spcPct val="140000"/>
              </a:lnSpc>
              <a:spcBef>
                <a:spcPts val="750"/>
              </a:spcBef>
              <a:spcAft>
                <a:spcPts val="0"/>
              </a:spcAft>
              <a:buClr>
                <a:schemeClr val="dk1"/>
              </a:buClr>
              <a:buSzPts val="2100"/>
              <a:buNone/>
            </a:pPr>
            <a:r>
              <a:rPr lang="en-GB"/>
              <a:t>________________________________</a:t>
            </a:r>
            <a:endParaRPr/>
          </a:p>
          <a:p>
            <a:pPr indent="0" lvl="0" marL="0" rtl="0" algn="l">
              <a:lnSpc>
                <a:spcPct val="140000"/>
              </a:lnSpc>
              <a:spcBef>
                <a:spcPts val="750"/>
              </a:spcBef>
              <a:spcAft>
                <a:spcPts val="0"/>
              </a:spcAft>
              <a:buClr>
                <a:schemeClr val="dk1"/>
              </a:buClr>
              <a:buSzPts val="2100"/>
              <a:buNone/>
            </a:pPr>
            <a:r>
              <a:rPr lang="en-GB"/>
              <a:t>Yours faithfully, </a:t>
            </a:r>
            <a:endParaRPr/>
          </a:p>
          <a:p>
            <a:pPr indent="0" lvl="0" marL="0" rtl="0" algn="l">
              <a:lnSpc>
                <a:spcPct val="140000"/>
              </a:lnSpc>
              <a:spcBef>
                <a:spcPts val="750"/>
              </a:spcBef>
              <a:spcAft>
                <a:spcPts val="0"/>
              </a:spcAft>
              <a:buClr>
                <a:schemeClr val="dk1"/>
              </a:buClr>
              <a:buSzPts val="2100"/>
              <a:buNone/>
            </a:pPr>
            <a:r>
              <a:t/>
            </a:r>
            <a:endParaRPr/>
          </a:p>
        </p:txBody>
      </p:sp>
      <p:pic>
        <p:nvPicPr>
          <p:cNvPr id="421" name="Google Shape;421;g2561da7865f_0_0"/>
          <p:cNvPicPr preferRelativeResize="0"/>
          <p:nvPr/>
        </p:nvPicPr>
        <p:blipFill rotWithShape="1">
          <a:blip r:embed="rId3">
            <a:alphaModFix/>
          </a:blip>
          <a:srcRect b="0" l="0" r="0" t="0"/>
          <a:stretch/>
        </p:blipFill>
        <p:spPr>
          <a:xfrm>
            <a:off x="323022" y="431044"/>
            <a:ext cx="6190073" cy="682139"/>
          </a:xfrm>
          <a:prstGeom prst="rect">
            <a:avLst/>
          </a:prstGeom>
          <a:noFill/>
          <a:ln>
            <a:noFill/>
          </a:ln>
        </p:spPr>
      </p:pic>
      <p:pic>
        <p:nvPicPr>
          <p:cNvPr id="422" name="Google Shape;422;g2561da7865f_0_0"/>
          <p:cNvPicPr preferRelativeResize="0"/>
          <p:nvPr/>
        </p:nvPicPr>
        <p:blipFill rotWithShape="1">
          <a:blip r:embed="rId4">
            <a:alphaModFix/>
          </a:blip>
          <a:srcRect b="34504" l="20528" r="20142" t="26384"/>
          <a:stretch/>
        </p:blipFill>
        <p:spPr>
          <a:xfrm>
            <a:off x="5210283" y="2176272"/>
            <a:ext cx="952775" cy="678351"/>
          </a:xfrm>
          <a:prstGeom prst="rect">
            <a:avLst/>
          </a:prstGeom>
          <a:noFill/>
          <a:ln>
            <a:noFill/>
          </a:ln>
        </p:spPr>
      </p:pic>
      <p:pic>
        <p:nvPicPr>
          <p:cNvPr id="423" name="Google Shape;423;g2561da7865f_0_0"/>
          <p:cNvPicPr preferRelativeResize="0"/>
          <p:nvPr/>
        </p:nvPicPr>
        <p:blipFill rotWithShape="1">
          <a:blip r:embed="rId5">
            <a:alphaModFix/>
          </a:blip>
          <a:srcRect b="0" l="0" r="0" t="0"/>
          <a:stretch/>
        </p:blipFill>
        <p:spPr>
          <a:xfrm>
            <a:off x="4425166" y="7331995"/>
            <a:ext cx="2432834" cy="2432834"/>
          </a:xfrm>
          <a:prstGeom prst="rect">
            <a:avLst/>
          </a:prstGeom>
          <a:noFill/>
          <a:ln>
            <a:noFill/>
          </a:ln>
        </p:spPr>
      </p:pic>
      <p:sp>
        <p:nvSpPr>
          <p:cNvPr id="424" name="Google Shape;424;g2561da7865f_0_0"/>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559b954e58_0_0"/>
          <p:cNvSpPr/>
          <p:nvPr/>
        </p:nvSpPr>
        <p:spPr>
          <a:xfrm>
            <a:off x="18189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g2559b954e58_0_0"/>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24" name="Google Shape;124;g2559b954e58_0_0"/>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125" name="Google Shape;125;g2559b954e58_0_0"/>
          <p:cNvSpPr/>
          <p:nvPr/>
        </p:nvSpPr>
        <p:spPr>
          <a:xfrm>
            <a:off x="341197" y="6897040"/>
            <a:ext cx="60981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baseline="30000" i="0" lang="en-GB" sz="1800" u="none" cap="none" strike="noStrike">
                <a:solidFill>
                  <a:schemeClr val="dk1"/>
                </a:solidFill>
                <a:latin typeface="Calibri"/>
                <a:ea typeface="Calibri"/>
                <a:cs typeface="Calibri"/>
                <a:sym typeface="Calibri"/>
              </a:rPr>
              <a:t>Now try to think of another person in school who can help you.</a:t>
            </a:r>
            <a:endParaRPr b="1" i="0" sz="14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t/>
            </a:r>
            <a:endParaRPr b="0" baseline="3000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baseline="30000" i="0" lang="en-GB" sz="1800" u="none" cap="none" strike="noStrike">
                <a:solidFill>
                  <a:schemeClr val="dk1"/>
                </a:solidFill>
                <a:latin typeface="Calibri"/>
                <a:ea typeface="Calibri"/>
                <a:cs typeface="Calibri"/>
                <a:sym typeface="Calibri"/>
              </a:rPr>
              <a:t>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baseline="3000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baseline="30000" i="0" lang="en-GB" sz="1800" u="none" cap="none" strike="noStrike">
                <a:solidFill>
                  <a:schemeClr val="dk1"/>
                </a:solidFill>
                <a:latin typeface="Calibri"/>
                <a:ea typeface="Calibri"/>
                <a:cs typeface="Calibri"/>
                <a:sym typeface="Calibri"/>
              </a:rPr>
              <a:t>Job: .................................................................................................</a:t>
            </a:r>
            <a:endParaRPr b="0" i="0" sz="1800" u="none" cap="none" strike="noStrike">
              <a:solidFill>
                <a:schemeClr val="dk1"/>
              </a:solidFill>
              <a:latin typeface="Calibri"/>
              <a:ea typeface="Calibri"/>
              <a:cs typeface="Calibri"/>
              <a:sym typeface="Calibri"/>
            </a:endParaRPr>
          </a:p>
        </p:txBody>
      </p:sp>
      <p:sp>
        <p:nvSpPr>
          <p:cNvPr id="126" name="Google Shape;126;g2559b954e58_0_0"/>
          <p:cNvSpPr/>
          <p:nvPr/>
        </p:nvSpPr>
        <p:spPr>
          <a:xfrm>
            <a:off x="323022" y="1231498"/>
            <a:ext cx="6201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baseline="30000" i="0" lang="en-GB" sz="2400" u="none" cap="none" strike="noStrike">
                <a:solidFill>
                  <a:schemeClr val="dk1"/>
                </a:solidFill>
                <a:latin typeface="Calibri"/>
                <a:ea typeface="Calibri"/>
                <a:cs typeface="Calibri"/>
                <a:sym typeface="Calibri"/>
              </a:rPr>
              <a:t>Who can help me in my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7" name="Google Shape;127;g2559b954e58_0_0"/>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graphicFrame>
        <p:nvGraphicFramePr>
          <p:cNvPr id="128" name="Google Shape;128;g2559b954e58_0_0"/>
          <p:cNvGraphicFramePr/>
          <p:nvPr/>
        </p:nvGraphicFramePr>
        <p:xfrm>
          <a:off x="376147" y="1947672"/>
          <a:ext cx="3000000" cy="3000000"/>
        </p:xfrm>
        <a:graphic>
          <a:graphicData uri="http://schemas.openxmlformats.org/drawingml/2006/table">
            <a:tbl>
              <a:tblPr bandRow="1" firstRow="1">
                <a:noFill/>
                <a:tableStyleId>{AB2567CC-DF3A-4F50-B40D-21C599B9EAB2}</a:tableStyleId>
              </a:tblPr>
              <a:tblGrid>
                <a:gridCol w="1772225"/>
                <a:gridCol w="4255975"/>
              </a:tblGrid>
              <a:tr h="370850">
                <a:tc>
                  <a:txBody>
                    <a:bodyPr/>
                    <a:lstStyle/>
                    <a:p>
                      <a:pPr indent="0" lvl="0" marL="0" marR="0" rtl="0" algn="ctr">
                        <a:lnSpc>
                          <a:spcPct val="100000"/>
                        </a:lnSpc>
                        <a:spcBef>
                          <a:spcPts val="0"/>
                        </a:spcBef>
                        <a:spcAft>
                          <a:spcPts val="0"/>
                        </a:spcAft>
                        <a:buClr>
                          <a:srgbClr val="000000"/>
                        </a:buClr>
                        <a:buSzPts val="2400"/>
                        <a:buFont typeface="Arial"/>
                        <a:buNone/>
                      </a:pPr>
                      <a:r>
                        <a:rPr lang="en-GB" sz="2400" u="none" cap="none" strike="noStrike">
                          <a:solidFill>
                            <a:schemeClr val="dk1"/>
                          </a:solidFill>
                        </a:rPr>
                        <a:t>Job </a:t>
                      </a:r>
                      <a:endParaRPr sz="2400" u="none" cap="none" strike="noStrike">
                        <a:solidFill>
                          <a:schemeClr val="dk1"/>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lang="en-GB" sz="2400">
                          <a:solidFill>
                            <a:schemeClr val="dk1"/>
                          </a:solidFill>
                        </a:rPr>
                        <a:t>Role</a:t>
                      </a:r>
                      <a:endParaRPr sz="2400" u="none" cap="none" strike="noStrike">
                        <a:solidFill>
                          <a:schemeClr val="dk1"/>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50000"/>
                        </a:lnSpc>
                        <a:spcBef>
                          <a:spcPts val="0"/>
                        </a:spcBef>
                        <a:spcAft>
                          <a:spcPts val="0"/>
                        </a:spcAft>
                        <a:buClr>
                          <a:srgbClr val="000000"/>
                        </a:buClr>
                        <a:buSzPts val="2400"/>
                        <a:buFont typeface="Arial"/>
                        <a:buNone/>
                      </a:pPr>
                      <a:r>
                        <a:rPr b="1" lang="en-GB" u="none" cap="none" strike="noStrike"/>
                        <a:t>Form Tutor</a:t>
                      </a:r>
                      <a:endParaRPr b="1"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t/>
                      </a:r>
                      <a:endParaRPr sz="24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50000"/>
                        </a:lnSpc>
                        <a:spcBef>
                          <a:spcPts val="0"/>
                        </a:spcBef>
                        <a:spcAft>
                          <a:spcPts val="0"/>
                        </a:spcAft>
                        <a:buClr>
                          <a:srgbClr val="000000"/>
                        </a:buClr>
                        <a:buSzPts val="2400"/>
                        <a:buFont typeface="Arial"/>
                        <a:buNone/>
                      </a:pPr>
                      <a:r>
                        <a:rPr b="1" lang="en-GB" u="none" cap="none" strike="noStrike"/>
                        <a:t>Head of Year</a:t>
                      </a:r>
                      <a:endParaRPr b="1"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t/>
                      </a:r>
                      <a:endParaRPr sz="24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50000"/>
                        </a:lnSpc>
                        <a:spcBef>
                          <a:spcPts val="0"/>
                        </a:spcBef>
                        <a:spcAft>
                          <a:spcPts val="0"/>
                        </a:spcAft>
                        <a:buClr>
                          <a:srgbClr val="000000"/>
                        </a:buClr>
                        <a:buSzPts val="2400"/>
                        <a:buFont typeface="Arial"/>
                        <a:buNone/>
                      </a:pPr>
                      <a:r>
                        <a:rPr b="1" lang="en-GB"/>
                        <a:t>LPSO</a:t>
                      </a:r>
                      <a:endParaRPr b="1" u="none" cap="none" strike="noStrike">
                        <a:solidFill>
                          <a:schemeClr val="dk1"/>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t/>
                      </a:r>
                      <a:endParaRPr sz="24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50000"/>
                        </a:lnSpc>
                        <a:spcBef>
                          <a:spcPts val="0"/>
                        </a:spcBef>
                        <a:spcAft>
                          <a:spcPts val="0"/>
                        </a:spcAft>
                        <a:buClr>
                          <a:srgbClr val="000000"/>
                        </a:buClr>
                        <a:buSzPts val="2400"/>
                        <a:buFont typeface="Arial"/>
                        <a:buNone/>
                      </a:pPr>
                      <a:r>
                        <a:rPr b="1" lang="en-GB"/>
                        <a:t>Teacher </a:t>
                      </a:r>
                      <a:endParaRPr b="1"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t/>
                      </a:r>
                      <a:endParaRPr sz="24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50000"/>
                        </a:lnSpc>
                        <a:spcBef>
                          <a:spcPts val="0"/>
                        </a:spcBef>
                        <a:spcAft>
                          <a:spcPts val="0"/>
                        </a:spcAft>
                        <a:buClr>
                          <a:srgbClr val="000000"/>
                        </a:buClr>
                        <a:buSzPts val="2400"/>
                        <a:buFont typeface="Arial"/>
                        <a:buNone/>
                      </a:pPr>
                      <a:r>
                        <a:rPr b="1" lang="en-GB" u="none" cap="none" strike="noStrike"/>
                        <a:t>Receptionist</a:t>
                      </a:r>
                      <a:endParaRPr b="1"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t/>
                      </a:r>
                      <a:endParaRPr sz="24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50000"/>
                        </a:lnSpc>
                        <a:spcBef>
                          <a:spcPts val="0"/>
                        </a:spcBef>
                        <a:spcAft>
                          <a:spcPts val="0"/>
                        </a:spcAft>
                        <a:buClr>
                          <a:srgbClr val="000000"/>
                        </a:buClr>
                        <a:buSzPts val="2400"/>
                        <a:buFont typeface="Arial"/>
                        <a:buNone/>
                      </a:pPr>
                      <a:r>
                        <a:rPr b="1" lang="en-GB" u="none" cap="none" strike="noStrike">
                          <a:solidFill>
                            <a:schemeClr val="dk1"/>
                          </a:solidFill>
                        </a:rPr>
                        <a:t>Headteacher</a:t>
                      </a:r>
                      <a:endParaRPr b="1" u="none" cap="none" strike="noStrike">
                        <a:solidFill>
                          <a:schemeClr val="dk1"/>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t/>
                      </a:r>
                      <a:endParaRPr sz="24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50000"/>
                        </a:lnSpc>
                        <a:spcBef>
                          <a:spcPts val="0"/>
                        </a:spcBef>
                        <a:spcAft>
                          <a:spcPts val="0"/>
                        </a:spcAft>
                        <a:buClr>
                          <a:srgbClr val="000000"/>
                        </a:buClr>
                        <a:buSzPts val="2400"/>
                        <a:buFont typeface="Arial"/>
                        <a:buNone/>
                      </a:pPr>
                      <a:r>
                        <a:rPr b="1" lang="en-GB" u="none" cap="none" strike="noStrike">
                          <a:solidFill>
                            <a:schemeClr val="dk1"/>
                          </a:solidFill>
                        </a:rPr>
                        <a:t>Deputy Headteacher</a:t>
                      </a:r>
                      <a:endParaRPr b="1" u="none" cap="none" strike="noStrike">
                        <a:solidFill>
                          <a:schemeClr val="dk1"/>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t/>
                      </a:r>
                      <a:endParaRPr sz="24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50000"/>
                        </a:lnSpc>
                        <a:spcBef>
                          <a:spcPts val="0"/>
                        </a:spcBef>
                        <a:spcAft>
                          <a:spcPts val="0"/>
                        </a:spcAft>
                        <a:buNone/>
                      </a:pPr>
                      <a:r>
                        <a:rPr b="1" lang="en-GB"/>
                        <a:t>SENDCO</a:t>
                      </a:r>
                      <a:endParaRPr b="1" u="none" cap="none" strike="noStrike">
                        <a:solidFill>
                          <a:schemeClr val="dk1"/>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24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29" name="Google Shape;129;g2559b954e58_0_0"/>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255d5f9712e_0_20"/>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35" name="Google Shape;135;g255d5f9712e_0_20"/>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pic>
        <p:nvPicPr>
          <p:cNvPr id="136" name="Google Shape;136;g255d5f9712e_0_20"/>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137" name="Google Shape;137;g255d5f9712e_0_20"/>
          <p:cNvSpPr/>
          <p:nvPr/>
        </p:nvSpPr>
        <p:spPr>
          <a:xfrm>
            <a:off x="20969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138" name="Google Shape;138;g255d5f9712e_0_20"/>
          <p:cNvGraphicFramePr/>
          <p:nvPr/>
        </p:nvGraphicFramePr>
        <p:xfrm>
          <a:off x="403960" y="2259010"/>
          <a:ext cx="3000000" cy="3000000"/>
        </p:xfrm>
        <a:graphic>
          <a:graphicData uri="http://schemas.openxmlformats.org/drawingml/2006/table">
            <a:tbl>
              <a:tblPr bandRow="1" firstRow="1">
                <a:noFill/>
                <a:tableStyleId>{AB2567CC-DF3A-4F50-B40D-21C599B9EAB2}</a:tableStyleId>
              </a:tblPr>
              <a:tblGrid>
                <a:gridCol w="1772225"/>
                <a:gridCol w="4255975"/>
              </a:tblGrid>
              <a:tr h="370850">
                <a:tc gridSpan="2">
                  <a:txBody>
                    <a:bodyPr/>
                    <a:lstStyle/>
                    <a:p>
                      <a:pPr indent="0" lvl="0" marL="0" rtl="0" algn="ctr">
                        <a:spcBef>
                          <a:spcPts val="0"/>
                        </a:spcBef>
                        <a:spcAft>
                          <a:spcPts val="0"/>
                        </a:spcAft>
                        <a:buNone/>
                      </a:pPr>
                      <a:r>
                        <a:rPr lang="en-GB" sz="2400"/>
                        <a:t>Times of the school day at Pleckgate</a:t>
                      </a:r>
                      <a:endParaRPr b="1" sz="2400">
                        <a:latin typeface="Calibri"/>
                        <a:ea typeface="Calibri"/>
                        <a:cs typeface="Calibri"/>
                        <a:sym typeface="Calibri"/>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hMerge="1"/>
              </a:tr>
              <a:tr h="370850">
                <a:tc>
                  <a:txBody>
                    <a:bodyPr/>
                    <a:lstStyle/>
                    <a:p>
                      <a:pPr indent="0" lvl="0" marL="0" rtl="0" algn="l">
                        <a:spcBef>
                          <a:spcPts val="0"/>
                        </a:spcBef>
                        <a:spcAft>
                          <a:spcPts val="0"/>
                        </a:spcAft>
                        <a:buNone/>
                      </a:pPr>
                      <a:r>
                        <a:rPr b="1" lang="en-GB"/>
                        <a:t>8.00am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n-GB"/>
                        <a:t>Breakfast Club</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rPr b="1" lang="en-GB"/>
                        <a:t>8.20am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rPr lang="en-GB"/>
                        <a:t>Arrive at school and go to your Tutor room</a:t>
                      </a:r>
                      <a:endParaRPr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rPr b="1" lang="en-GB"/>
                        <a:t>8.30am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rPr lang="en-GB"/>
                        <a:t>Registration and Tutor time/Assembly</a:t>
                      </a:r>
                      <a:endParaRPr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rPr b="1" lang="en-GB"/>
                        <a:t>8.50am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2400"/>
                        <a:buFont typeface="Arial"/>
                        <a:buNone/>
                      </a:pPr>
                      <a:r>
                        <a:rPr lang="en-GB"/>
                        <a:t>Period 1</a:t>
                      </a:r>
                      <a:endParaRPr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rPr b="1" lang="en-GB"/>
                        <a:t>9.50am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lnSpc>
                          <a:spcPct val="150000"/>
                        </a:lnSpc>
                        <a:spcBef>
                          <a:spcPts val="0"/>
                        </a:spcBef>
                        <a:spcAft>
                          <a:spcPts val="0"/>
                        </a:spcAft>
                        <a:buClr>
                          <a:schemeClr val="dk1"/>
                        </a:buClr>
                        <a:buSzPts val="2400"/>
                        <a:buFont typeface="Arial"/>
                        <a:buNone/>
                      </a:pPr>
                      <a:r>
                        <a:rPr lang="en-GB"/>
                        <a:t>Period 2</a:t>
                      </a:r>
                      <a:endParaRPr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rPr b="1" lang="en-GB"/>
                        <a:t>10.50am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50000"/>
                        </a:lnSpc>
                        <a:spcBef>
                          <a:spcPts val="0"/>
                        </a:spcBef>
                        <a:spcAft>
                          <a:spcPts val="0"/>
                        </a:spcAft>
                        <a:buClr>
                          <a:srgbClr val="000000"/>
                        </a:buClr>
                        <a:buSzPts val="2400"/>
                        <a:buFont typeface="Arial"/>
                        <a:buNone/>
                      </a:pPr>
                      <a:r>
                        <a:rPr b="1" lang="en-GB"/>
                        <a:t>Break</a:t>
                      </a:r>
                      <a:endParaRPr b="1"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r>
              <a:tr h="370850">
                <a:tc>
                  <a:txBody>
                    <a:bodyPr/>
                    <a:lstStyle/>
                    <a:p>
                      <a:pPr indent="0" lvl="0" marL="0" rtl="0" algn="l">
                        <a:spcBef>
                          <a:spcPts val="0"/>
                        </a:spcBef>
                        <a:spcAft>
                          <a:spcPts val="0"/>
                        </a:spcAft>
                        <a:buNone/>
                      </a:pPr>
                      <a:r>
                        <a:rPr b="1" lang="en-GB"/>
                        <a:t>11.10am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lnSpc>
                          <a:spcPct val="150000"/>
                        </a:lnSpc>
                        <a:spcBef>
                          <a:spcPts val="0"/>
                        </a:spcBef>
                        <a:spcAft>
                          <a:spcPts val="0"/>
                        </a:spcAft>
                        <a:buClr>
                          <a:schemeClr val="dk1"/>
                        </a:buClr>
                        <a:buSzPts val="2400"/>
                        <a:buFont typeface="Arial"/>
                        <a:buNone/>
                      </a:pPr>
                      <a:r>
                        <a:rPr lang="en-GB"/>
                        <a:t>Period 3</a:t>
                      </a:r>
                      <a:endParaRPr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rPr b="1" lang="en-GB"/>
                        <a:t>12.10pm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lnSpc>
                          <a:spcPct val="150000"/>
                        </a:lnSpc>
                        <a:spcBef>
                          <a:spcPts val="0"/>
                        </a:spcBef>
                        <a:spcAft>
                          <a:spcPts val="0"/>
                        </a:spcAft>
                        <a:buClr>
                          <a:schemeClr val="dk1"/>
                        </a:buClr>
                        <a:buSzPts val="2400"/>
                        <a:buFont typeface="Arial"/>
                        <a:buNone/>
                      </a:pPr>
                      <a:r>
                        <a:rPr lang="en-GB"/>
                        <a:t>Period 4</a:t>
                      </a:r>
                      <a:endParaRPr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rPr b="1" lang="en-GB"/>
                        <a:t>1.10pm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50000"/>
                        </a:lnSpc>
                        <a:spcBef>
                          <a:spcPts val="0"/>
                        </a:spcBef>
                        <a:spcAft>
                          <a:spcPts val="0"/>
                        </a:spcAft>
                        <a:buNone/>
                      </a:pPr>
                      <a:r>
                        <a:rPr b="1" lang="en-GB"/>
                        <a:t>Lunch</a:t>
                      </a:r>
                      <a:endParaRPr b="1"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r>
              <a:tr h="370850">
                <a:tc>
                  <a:txBody>
                    <a:bodyPr/>
                    <a:lstStyle/>
                    <a:p>
                      <a:pPr indent="0" lvl="0" marL="0" rtl="0" algn="l">
                        <a:spcBef>
                          <a:spcPts val="0"/>
                        </a:spcBef>
                        <a:spcAft>
                          <a:spcPts val="0"/>
                        </a:spcAft>
                        <a:buNone/>
                      </a:pPr>
                      <a:r>
                        <a:rPr b="1" lang="en-GB"/>
                        <a:t>2.00pm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lnSpc>
                          <a:spcPct val="150000"/>
                        </a:lnSpc>
                        <a:spcBef>
                          <a:spcPts val="0"/>
                        </a:spcBef>
                        <a:spcAft>
                          <a:spcPts val="0"/>
                        </a:spcAft>
                        <a:buClr>
                          <a:schemeClr val="dk1"/>
                        </a:buClr>
                        <a:buSzPts val="2400"/>
                        <a:buFont typeface="Arial"/>
                        <a:buNone/>
                      </a:pPr>
                      <a:r>
                        <a:rPr lang="en-GB"/>
                        <a:t>Period 5</a:t>
                      </a:r>
                      <a:endParaRPr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rPr b="1" lang="en-GB"/>
                        <a:t>3.00pm</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lnSpc>
                          <a:spcPct val="150000"/>
                        </a:lnSpc>
                        <a:spcBef>
                          <a:spcPts val="0"/>
                        </a:spcBef>
                        <a:spcAft>
                          <a:spcPts val="0"/>
                        </a:spcAft>
                        <a:buNone/>
                      </a:pPr>
                      <a:r>
                        <a:rPr lang="en-GB"/>
                        <a:t>END OF SCHOOL</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850">
                <a:tc>
                  <a:txBody>
                    <a:bodyPr/>
                    <a:lstStyle/>
                    <a:p>
                      <a:pPr indent="0" lvl="0" marL="0" rtl="0" algn="l">
                        <a:spcBef>
                          <a:spcPts val="0"/>
                        </a:spcBef>
                        <a:spcAft>
                          <a:spcPts val="0"/>
                        </a:spcAft>
                        <a:buNone/>
                      </a:pPr>
                      <a:r>
                        <a:t/>
                      </a:r>
                      <a:endParaRPr b="1"/>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lnSpc>
                          <a:spcPct val="150000"/>
                        </a:lnSpc>
                        <a:spcBef>
                          <a:spcPts val="0"/>
                        </a:spcBef>
                        <a:spcAft>
                          <a:spcPts val="0"/>
                        </a:spcAft>
                        <a:buNone/>
                      </a:pPr>
                      <a:r>
                        <a:rPr lang="en-GB"/>
                        <a:t>Clubs</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39" name="Google Shape;139;g255d5f9712e_0_20"/>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140" name="Google Shape;140;g255d5f9712e_0_20"/>
          <p:cNvSpPr txBox="1"/>
          <p:nvPr/>
        </p:nvSpPr>
        <p:spPr>
          <a:xfrm>
            <a:off x="403950" y="1138175"/>
            <a:ext cx="6028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On your first day in September you will receive a timetable from your</a:t>
            </a:r>
            <a:endParaRPr>
              <a:latin typeface="Calibri"/>
              <a:ea typeface="Calibri"/>
              <a:cs typeface="Calibri"/>
              <a:sym typeface="Calibri"/>
            </a:endParaRPr>
          </a:p>
          <a:p>
            <a:pPr indent="0" lvl="0" marL="0" rtl="0" algn="l">
              <a:spcBef>
                <a:spcPts val="0"/>
              </a:spcBef>
              <a:spcAft>
                <a:spcPts val="0"/>
              </a:spcAft>
              <a:buNone/>
            </a:pPr>
            <a:r>
              <a:rPr lang="en-GB">
                <a:latin typeface="Calibri"/>
                <a:ea typeface="Calibri"/>
                <a:cs typeface="Calibri"/>
                <a:sym typeface="Calibri"/>
              </a:rPr>
              <a:t>Tutor. You will make a copy of this on your iPad.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b="1" lang="en-GB">
                <a:latin typeface="Calibri"/>
                <a:ea typeface="Calibri"/>
                <a:cs typeface="Calibri"/>
                <a:sym typeface="Calibri"/>
              </a:rPr>
              <a:t>Your new school day will look like this:</a:t>
            </a:r>
            <a:endParaRPr b="1">
              <a:latin typeface="Calibri"/>
              <a:ea typeface="Calibri"/>
              <a:cs typeface="Calibri"/>
              <a:sym typeface="Calibri"/>
            </a:endParaRPr>
          </a:p>
        </p:txBody>
      </p:sp>
      <p:pic>
        <p:nvPicPr>
          <p:cNvPr id="141" name="Google Shape;141;g255d5f9712e_0_20"/>
          <p:cNvPicPr preferRelativeResize="0"/>
          <p:nvPr/>
        </p:nvPicPr>
        <p:blipFill rotWithShape="1">
          <a:blip r:embed="rId6">
            <a:alphaModFix/>
          </a:blip>
          <a:srcRect b="0" l="0" r="0" t="0"/>
          <a:stretch/>
        </p:blipFill>
        <p:spPr>
          <a:xfrm>
            <a:off x="471488" y="7539789"/>
            <a:ext cx="2133600" cy="213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g255d5f9712e_0_11"/>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47" name="Google Shape;147;g255d5f9712e_0_11"/>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148" name="Google Shape;148;g255d5f9712e_0_11"/>
          <p:cNvSpPr/>
          <p:nvPr/>
        </p:nvSpPr>
        <p:spPr>
          <a:xfrm>
            <a:off x="369000" y="1525405"/>
            <a:ext cx="6098100" cy="720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baseline="30000" lang="en-GB" sz="2600" u="sng">
                <a:solidFill>
                  <a:schemeClr val="dk1"/>
                </a:solidFill>
                <a:latin typeface="Calibri"/>
                <a:ea typeface="Calibri"/>
                <a:cs typeface="Calibri"/>
                <a:sym typeface="Calibri"/>
              </a:rPr>
              <a:t>Break</a:t>
            </a:r>
            <a:endParaRPr b="1" baseline="30000" sz="26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At break you will be able to go outside on your own yard at the front of School.  If you bring something to eat at break or want to purchase something from school , you will be able to eat this on the Year 7 yard. We have plenty of picnic benches. On rainy days, we relocate break times to our tutor bases and have our social time there - rather than getting wet!</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baseline="30000" lang="en-GB" sz="2600" u="sng">
                <a:solidFill>
                  <a:schemeClr val="dk1"/>
                </a:solidFill>
                <a:latin typeface="Calibri"/>
                <a:ea typeface="Calibri"/>
                <a:cs typeface="Calibri"/>
                <a:sym typeface="Calibri"/>
              </a:rPr>
              <a:t>Lunch</a:t>
            </a:r>
            <a:endParaRPr b="1" baseline="30000" sz="26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We have a </a:t>
            </a:r>
            <a:r>
              <a:rPr b="1" baseline="30000" lang="en-GB" sz="1800" u="sng">
                <a:solidFill>
                  <a:schemeClr val="dk1"/>
                </a:solidFill>
                <a:latin typeface="Calibri"/>
                <a:ea typeface="Calibri"/>
                <a:cs typeface="Calibri"/>
                <a:sym typeface="Calibri"/>
              </a:rPr>
              <a:t>cashless system</a:t>
            </a:r>
            <a:r>
              <a:rPr baseline="30000" lang="en-GB" sz="1800">
                <a:solidFill>
                  <a:schemeClr val="dk1"/>
                </a:solidFill>
                <a:latin typeface="Calibri"/>
                <a:ea typeface="Calibri"/>
                <a:cs typeface="Calibri"/>
                <a:sym typeface="Calibri"/>
              </a:rPr>
              <a:t> in school so lunch money will be preloaded via Parent Pay and you’re free to </a:t>
            </a:r>
            <a:r>
              <a:rPr baseline="30000" lang="en-GB" sz="1800">
                <a:solidFill>
                  <a:schemeClr val="dk1"/>
                </a:solidFill>
                <a:latin typeface="Calibri"/>
                <a:ea typeface="Calibri"/>
                <a:cs typeface="Calibri"/>
                <a:sym typeface="Calibri"/>
              </a:rPr>
              <a:t>purchase</a:t>
            </a:r>
            <a:r>
              <a:rPr baseline="30000" lang="en-GB" sz="1800">
                <a:solidFill>
                  <a:schemeClr val="dk1"/>
                </a:solidFill>
                <a:latin typeface="Calibri"/>
                <a:ea typeface="Calibri"/>
                <a:cs typeface="Calibri"/>
                <a:sym typeface="Calibri"/>
              </a:rPr>
              <a:t> meals without the stress of having to bring dinner money with you. </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baseline="30000" lang="en-GB" sz="1800">
                <a:solidFill>
                  <a:schemeClr val="dk1"/>
                </a:solidFill>
                <a:latin typeface="Calibri"/>
                <a:ea typeface="Calibri"/>
                <a:cs typeface="Calibri"/>
                <a:sym typeface="Calibri"/>
              </a:rPr>
              <a:t>You can:</a:t>
            </a:r>
            <a:endParaRPr b="1"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1. Bring a packed lunch</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2. Buy a school dinner</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A) A cold lunch such as a sandwich or salad and a drink or</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B) A hot meal, eg. Pizza, chips, baked potato, a meal that is halal, and a drink.</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aseline="30000"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aseline="30000" lang="en-GB" sz="1800">
                <a:solidFill>
                  <a:schemeClr val="dk1"/>
                </a:solidFill>
                <a:latin typeface="Calibri"/>
                <a:ea typeface="Calibri"/>
                <a:cs typeface="Calibri"/>
                <a:sym typeface="Calibri"/>
              </a:rPr>
              <a:t>If you want to play ball games at lunchtime then you will have use of the Astroturf.</a:t>
            </a:r>
            <a:endParaRPr baseline="30000" sz="1800">
              <a:solidFill>
                <a:schemeClr val="dk1"/>
              </a:solidFill>
              <a:latin typeface="Calibri"/>
              <a:ea typeface="Calibri"/>
              <a:cs typeface="Calibri"/>
              <a:sym typeface="Calibri"/>
            </a:endParaRPr>
          </a:p>
        </p:txBody>
      </p:sp>
      <p:pic>
        <p:nvPicPr>
          <p:cNvPr id="149" name="Google Shape;149;g255d5f9712e_0_11"/>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150" name="Google Shape;150;g255d5f9712e_0_11"/>
          <p:cNvSpPr/>
          <p:nvPr/>
        </p:nvSpPr>
        <p:spPr>
          <a:xfrm>
            <a:off x="22064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g255d5f9712e_0_11"/>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55d5f9712e_0_45"/>
          <p:cNvSpPr/>
          <p:nvPr/>
        </p:nvSpPr>
        <p:spPr>
          <a:xfrm>
            <a:off x="22064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7" name="Google Shape;157;g255d5f9712e_0_45"/>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58" name="Google Shape;158;g255d5f9712e_0_45"/>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159" name="Google Shape;159;g255d5f9712e_0_45"/>
          <p:cNvSpPr/>
          <p:nvPr/>
        </p:nvSpPr>
        <p:spPr>
          <a:xfrm>
            <a:off x="369000" y="1525405"/>
            <a:ext cx="6098100" cy="720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b="1" baseline="30000" lang="en-GB" sz="2600" u="sng">
                <a:solidFill>
                  <a:schemeClr val="dk1"/>
                </a:solidFill>
                <a:latin typeface="Calibri"/>
                <a:ea typeface="Calibri"/>
                <a:cs typeface="Calibri"/>
                <a:sym typeface="Calibri"/>
              </a:rPr>
              <a:t>Equipment</a:t>
            </a:r>
            <a:r>
              <a:rPr b="1" baseline="30000" lang="en-GB" sz="2600" u="sng">
                <a:solidFill>
                  <a:schemeClr val="dk1"/>
                </a:solidFill>
                <a:latin typeface="Calibri"/>
                <a:ea typeface="Calibri"/>
                <a:cs typeface="Calibri"/>
                <a:sym typeface="Calibri"/>
              </a:rPr>
              <a:t> to bring to school: </a:t>
            </a:r>
            <a:endParaRPr b="1" baseline="30000" sz="2600"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baseline="30000" lang="en-GB" sz="2000">
                <a:solidFill>
                  <a:schemeClr val="dk1"/>
                </a:solidFill>
                <a:latin typeface="Calibri"/>
                <a:ea typeface="Calibri"/>
                <a:cs typeface="Calibri"/>
                <a:sym typeface="Calibri"/>
              </a:rPr>
              <a:t>You will need to have a good strong waterproof school bag to carry lots of equipment around with you.</a:t>
            </a:r>
            <a:endParaRPr baseline="30000"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baseline="30000" lang="en-GB" sz="2000">
                <a:solidFill>
                  <a:schemeClr val="dk1"/>
                </a:solidFill>
                <a:latin typeface="Calibri"/>
                <a:ea typeface="Calibri"/>
                <a:cs typeface="Calibri"/>
                <a:sym typeface="Calibri"/>
              </a:rPr>
              <a:t>In this bag you will need:</a:t>
            </a:r>
            <a:endParaRPr baseline="30000" sz="2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A pencil</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Pens</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Pencils</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Pencil sharpener</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Ruler</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Rubber</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Protractor</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Compass</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Set square</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Set of coloured pencils</a:t>
            </a:r>
            <a:endParaRPr baseline="30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baseline="30000" lang="en-GB">
                <a:solidFill>
                  <a:schemeClr val="dk1"/>
                </a:solidFill>
                <a:latin typeface="Calibri"/>
                <a:ea typeface="Calibri"/>
                <a:cs typeface="Calibri"/>
                <a:sym typeface="Calibri"/>
              </a:rPr>
              <a:t>Also:</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Scientific calculator</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iPad - fully charged (iPad will be supplied by school)</a:t>
            </a:r>
            <a:endParaRPr baseline="30000">
              <a:solidFill>
                <a:schemeClr val="dk1"/>
              </a:solidFill>
              <a:latin typeface="Calibri"/>
              <a:ea typeface="Calibri"/>
              <a:cs typeface="Calibri"/>
              <a:sym typeface="Calibri"/>
            </a:endParaRPr>
          </a:p>
          <a:p>
            <a:pPr indent="0" lvl="0" marL="457200" rtl="0" algn="l">
              <a:spcBef>
                <a:spcPts val="0"/>
              </a:spcBef>
              <a:spcAft>
                <a:spcPts val="0"/>
              </a:spcAft>
              <a:buNone/>
            </a:pPr>
            <a:r>
              <a:t/>
            </a:r>
            <a:endParaRPr baseline="300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2600" u="sng">
                <a:solidFill>
                  <a:schemeClr val="dk1"/>
                </a:solidFill>
                <a:latin typeface="Calibri"/>
                <a:ea typeface="Calibri"/>
                <a:cs typeface="Calibri"/>
                <a:sym typeface="Calibri"/>
              </a:rPr>
              <a:t>What not to</a:t>
            </a:r>
            <a:r>
              <a:rPr b="1" baseline="30000" lang="en-GB" sz="2600" u="sng">
                <a:solidFill>
                  <a:schemeClr val="dk1"/>
                </a:solidFill>
                <a:latin typeface="Calibri"/>
                <a:ea typeface="Calibri"/>
                <a:cs typeface="Calibri"/>
                <a:sym typeface="Calibri"/>
              </a:rPr>
              <a:t> bring to school: </a:t>
            </a:r>
            <a:endParaRPr b="1" baseline="30000" sz="2600" u="sng">
              <a:solidFill>
                <a:schemeClr val="dk1"/>
              </a:solidFill>
              <a:latin typeface="Calibri"/>
              <a:ea typeface="Calibri"/>
              <a:cs typeface="Calibri"/>
              <a:sym typeface="Calibri"/>
            </a:endParaRPr>
          </a:p>
          <a:p>
            <a:pPr indent="0" lvl="0" marL="0" rtl="0" algn="l">
              <a:spcBef>
                <a:spcPts val="0"/>
              </a:spcBef>
              <a:spcAft>
                <a:spcPts val="0"/>
              </a:spcAft>
              <a:buNone/>
            </a:pPr>
            <a:r>
              <a:t/>
            </a:r>
            <a:endParaRPr b="1" baseline="30000" sz="2600" u="sng">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Felt tip pens/Felt tip markers</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Liquid paper/Tippex</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Chewing gum/Bubble gum</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Make–up</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Nail varnish</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Coloured outdoor coats</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Hand held games consoles / music players</a:t>
            </a:r>
            <a:endParaRPr baseline="300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aseline="30000" lang="en-GB">
                <a:solidFill>
                  <a:schemeClr val="dk1"/>
                </a:solidFill>
                <a:latin typeface="Calibri"/>
                <a:ea typeface="Calibri"/>
                <a:cs typeface="Calibri"/>
                <a:sym typeface="Calibri"/>
              </a:rPr>
              <a:t> Jewellery—including earrings and nose studs</a:t>
            </a:r>
            <a:endParaRPr baseline="30000">
              <a:solidFill>
                <a:schemeClr val="dk1"/>
              </a:solidFill>
              <a:latin typeface="Calibri"/>
              <a:ea typeface="Calibri"/>
              <a:cs typeface="Calibri"/>
              <a:sym typeface="Calibri"/>
            </a:endParaRPr>
          </a:p>
        </p:txBody>
      </p:sp>
      <p:pic>
        <p:nvPicPr>
          <p:cNvPr id="160" name="Google Shape;160;g255d5f9712e_0_45"/>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161" name="Google Shape;161;g255d5f9712e_0_45"/>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55d5f9712e_0_55"/>
          <p:cNvSpPr/>
          <p:nvPr/>
        </p:nvSpPr>
        <p:spPr>
          <a:xfrm>
            <a:off x="22064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7" name="Google Shape;167;g255d5f9712e_0_55"/>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68" name="Google Shape;168;g255d5f9712e_0_55"/>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169" name="Google Shape;169;g255d5f9712e_0_55"/>
          <p:cNvSpPr/>
          <p:nvPr/>
        </p:nvSpPr>
        <p:spPr>
          <a:xfrm>
            <a:off x="369000" y="1373005"/>
            <a:ext cx="6098100" cy="720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baseline="30000" lang="en-GB" sz="2400" u="sng">
                <a:solidFill>
                  <a:schemeClr val="dk1"/>
                </a:solidFill>
                <a:latin typeface="Calibri"/>
                <a:ea typeface="Calibri"/>
                <a:cs typeface="Calibri"/>
                <a:sym typeface="Calibri"/>
              </a:rPr>
              <a:t>Prepare For Learning</a:t>
            </a:r>
            <a:endParaRPr b="1" baseline="30000" sz="2400" u="sng">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700" u="sng">
                <a:solidFill>
                  <a:schemeClr val="dk1"/>
                </a:solidFill>
                <a:latin typeface="Calibri"/>
                <a:ea typeface="Calibri"/>
                <a:cs typeface="Calibri"/>
                <a:sym typeface="Calibri"/>
              </a:rPr>
              <a:t>Classroom Expectations — as agreed by The School Council</a:t>
            </a:r>
            <a:endParaRPr b="1" baseline="30000" sz="1700" u="sng">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1. Arrive to lessons on time.</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2. Enter the room at the beginning of the lesson in an orderly manner.</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3. Get all books and equipment out on entry to the room:</a:t>
            </a:r>
            <a:endParaRPr baseline="30000"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Char char="●"/>
            </a:pPr>
            <a:r>
              <a:rPr baseline="30000" lang="en-GB" sz="1700">
                <a:solidFill>
                  <a:schemeClr val="dk1"/>
                </a:solidFill>
                <a:latin typeface="Calibri"/>
                <a:ea typeface="Calibri"/>
                <a:cs typeface="Calibri"/>
                <a:sym typeface="Calibri"/>
              </a:rPr>
              <a:t> Stationery equipment</a:t>
            </a:r>
            <a:endParaRPr baseline="30000"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Char char="●"/>
            </a:pPr>
            <a:r>
              <a:rPr baseline="30000" lang="en-GB" sz="1700">
                <a:solidFill>
                  <a:schemeClr val="dk1"/>
                </a:solidFill>
                <a:latin typeface="Calibri"/>
                <a:ea typeface="Calibri"/>
                <a:cs typeface="Calibri"/>
                <a:sym typeface="Calibri"/>
              </a:rPr>
              <a:t> iPad</a:t>
            </a:r>
            <a:endParaRPr baseline="30000"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Char char="●"/>
            </a:pPr>
            <a:r>
              <a:rPr baseline="30000" lang="en-GB" sz="1700">
                <a:solidFill>
                  <a:schemeClr val="dk1"/>
                </a:solidFill>
                <a:latin typeface="Calibri"/>
                <a:ea typeface="Calibri"/>
                <a:cs typeface="Calibri"/>
                <a:sym typeface="Calibri"/>
              </a:rPr>
              <a:t> Exercise book</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4. Always give of your best.</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5. Follow instructions first time given.</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6. Treat everyone with respect, including yourself.</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7. Use Standard English, not slang, when speaking in class.</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8. Present your work in the best possible manner.</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9. If you have to leave the lesson ensure your Planner is signed to explain why.</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10. Stand behind your chair to be dismissed.</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700">
                <a:solidFill>
                  <a:schemeClr val="dk1"/>
                </a:solidFill>
                <a:latin typeface="Calibri"/>
                <a:ea typeface="Calibri"/>
                <a:cs typeface="Calibri"/>
                <a:sym typeface="Calibri"/>
              </a:rPr>
              <a:t>Rules for movement around school</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1. Walk calmly and sensibly to lessons.</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2. Always follow the ONE way system</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3. Walk on the left hand side in the corridor.</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4. Go by the most direct permissible route to your lesson.</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1700">
                <a:solidFill>
                  <a:schemeClr val="dk1"/>
                </a:solidFill>
                <a:latin typeface="Calibri"/>
                <a:ea typeface="Calibri"/>
                <a:cs typeface="Calibri"/>
                <a:sym typeface="Calibri"/>
              </a:rPr>
              <a:t>School Rules</a:t>
            </a:r>
            <a:endParaRPr b="1" baseline="30000" sz="17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1. No phones or electronic devices to be used in the school building.</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2. No chewing gum is allowed in school.</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3. No smoking or E-Cigarettes.</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4. No </a:t>
            </a:r>
            <a:r>
              <a:rPr baseline="30000" lang="en-GB" sz="1700">
                <a:solidFill>
                  <a:schemeClr val="dk1"/>
                </a:solidFill>
                <a:latin typeface="Calibri"/>
                <a:ea typeface="Calibri"/>
                <a:cs typeface="Calibri"/>
                <a:sym typeface="Calibri"/>
              </a:rPr>
              <a:t>makeup</a:t>
            </a:r>
            <a:r>
              <a:rPr baseline="30000" lang="en-GB" sz="1700">
                <a:solidFill>
                  <a:schemeClr val="dk1"/>
                </a:solidFill>
                <a:latin typeface="Calibri"/>
                <a:ea typeface="Calibri"/>
                <a:cs typeface="Calibri"/>
                <a:sym typeface="Calibri"/>
              </a:rPr>
              <a:t> or nail varnish is allowed.</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5. No jewellery other than a wrist watch.</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6. No Lines in your hair. </a:t>
            </a:r>
            <a:endParaRPr baseline="30000" sz="1700">
              <a:solidFill>
                <a:schemeClr val="dk1"/>
              </a:solidFill>
              <a:latin typeface="Calibri"/>
              <a:ea typeface="Calibri"/>
              <a:cs typeface="Calibri"/>
              <a:sym typeface="Calibri"/>
            </a:endParaRPr>
          </a:p>
        </p:txBody>
      </p:sp>
      <p:pic>
        <p:nvPicPr>
          <p:cNvPr id="170" name="Google Shape;170;g255d5f9712e_0_55"/>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171" name="Google Shape;171;g255d5f9712e_0_55"/>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55e71ac5d3_2_0"/>
          <p:cNvSpPr/>
          <p:nvPr/>
        </p:nvSpPr>
        <p:spPr>
          <a:xfrm>
            <a:off x="220648" y="244649"/>
            <a:ext cx="6416700" cy="9416700"/>
          </a:xfrm>
          <a:prstGeom prst="rect">
            <a:avLst/>
          </a:prstGeom>
          <a:noFill/>
          <a:ln cap="flat" cmpd="sng" w="57150">
            <a:solidFill>
              <a:srgbClr val="738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7" name="Google Shape;177;g255e71ac5d3_2_0"/>
          <p:cNvPicPr preferRelativeResize="0"/>
          <p:nvPr/>
        </p:nvPicPr>
        <p:blipFill rotWithShape="1">
          <a:blip r:embed="rId3">
            <a:alphaModFix/>
          </a:blip>
          <a:srcRect b="0" l="0" r="0" t="0"/>
          <a:stretch/>
        </p:blipFill>
        <p:spPr>
          <a:xfrm flipH="1" rot="10800000">
            <a:off x="3015781" y="8312252"/>
            <a:ext cx="1361137" cy="1361137"/>
          </a:xfrm>
          <a:prstGeom prst="rect">
            <a:avLst/>
          </a:prstGeom>
          <a:noFill/>
          <a:ln>
            <a:noFill/>
          </a:ln>
        </p:spPr>
      </p:pic>
      <p:pic>
        <p:nvPicPr>
          <p:cNvPr id="178" name="Google Shape;178;g255e71ac5d3_2_0"/>
          <p:cNvPicPr preferRelativeResize="0"/>
          <p:nvPr/>
        </p:nvPicPr>
        <p:blipFill rotWithShape="1">
          <a:blip r:embed="rId4">
            <a:alphaModFix/>
          </a:blip>
          <a:srcRect b="0" l="0" r="0" t="0"/>
          <a:stretch/>
        </p:blipFill>
        <p:spPr>
          <a:xfrm>
            <a:off x="323022" y="431044"/>
            <a:ext cx="6190073" cy="682139"/>
          </a:xfrm>
          <a:prstGeom prst="rect">
            <a:avLst/>
          </a:prstGeom>
          <a:noFill/>
          <a:ln>
            <a:noFill/>
          </a:ln>
        </p:spPr>
      </p:pic>
      <p:sp>
        <p:nvSpPr>
          <p:cNvPr id="179" name="Google Shape;179;g255e71ac5d3_2_0"/>
          <p:cNvSpPr/>
          <p:nvPr/>
        </p:nvSpPr>
        <p:spPr>
          <a:xfrm>
            <a:off x="369000" y="1525405"/>
            <a:ext cx="6098100" cy="720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baseline="30000" lang="en-GB" sz="2200">
                <a:solidFill>
                  <a:schemeClr val="dk1"/>
                </a:solidFill>
                <a:latin typeface="Calibri"/>
                <a:ea typeface="Calibri"/>
                <a:cs typeface="Calibri"/>
                <a:sym typeface="Calibri"/>
              </a:rPr>
              <a:t>Achievement Rewards</a:t>
            </a:r>
            <a:endParaRPr b="1" baseline="30000" sz="22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Points are collected for good behaviour or achievement and these can be exchanged for items such as gift vouchers, footballs, stationery, rewards trips, certificates, positive phone calls home  etc. </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Star of the week - - Get your </a:t>
            </a:r>
            <a:r>
              <a:rPr baseline="30000" lang="en-GB" sz="1700">
                <a:solidFill>
                  <a:schemeClr val="dk1"/>
                </a:solidFill>
                <a:latin typeface="Calibri"/>
                <a:ea typeface="Calibri"/>
                <a:cs typeface="Calibri"/>
                <a:sym typeface="Calibri"/>
              </a:rPr>
              <a:t>picture</a:t>
            </a:r>
            <a:r>
              <a:rPr baseline="30000" lang="en-GB" sz="1700">
                <a:solidFill>
                  <a:schemeClr val="dk1"/>
                </a:solidFill>
                <a:latin typeface="Calibri"/>
                <a:ea typeface="Calibri"/>
                <a:cs typeface="Calibri"/>
                <a:sym typeface="Calibri"/>
              </a:rPr>
              <a:t> on our </a:t>
            </a:r>
            <a:r>
              <a:rPr baseline="30000" lang="en-GB" sz="1700">
                <a:solidFill>
                  <a:schemeClr val="dk1"/>
                </a:solidFill>
                <a:latin typeface="Calibri"/>
                <a:ea typeface="Calibri"/>
                <a:cs typeface="Calibri"/>
                <a:sym typeface="Calibri"/>
              </a:rPr>
              <a:t>wall</a:t>
            </a:r>
            <a:r>
              <a:rPr baseline="30000" lang="en-GB" sz="1700">
                <a:solidFill>
                  <a:schemeClr val="dk1"/>
                </a:solidFill>
                <a:latin typeface="Calibri"/>
                <a:ea typeface="Calibri"/>
                <a:cs typeface="Calibri"/>
                <a:sym typeface="Calibri"/>
              </a:rPr>
              <a:t> of fame!</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1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baseline="30000" lang="en-GB" sz="2200">
                <a:solidFill>
                  <a:schemeClr val="dk1"/>
                </a:solidFill>
                <a:latin typeface="Calibri"/>
                <a:ea typeface="Calibri"/>
                <a:cs typeface="Calibri"/>
                <a:sym typeface="Calibri"/>
              </a:rPr>
              <a:t>Behaviour Systems—Stages</a:t>
            </a:r>
            <a:endParaRPr b="1" baseline="30000" sz="2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Pleckgate promotes outstanding behaviour. Our behaviour monitoring system is one based on “Behaviour for Learning,” recorded on the school’s Edulink system. If you choose to display poor behaviour there will be consequences based on a “Stages System”. </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The different stages are as follows:</a:t>
            </a:r>
            <a:endParaRPr baseline="30000" sz="1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baseline="30000" sz="21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2100">
                <a:solidFill>
                  <a:schemeClr val="dk1"/>
                </a:solidFill>
                <a:latin typeface="Calibri"/>
                <a:ea typeface="Calibri"/>
                <a:cs typeface="Calibri"/>
                <a:sym typeface="Calibri"/>
              </a:rPr>
              <a:t>Stage 1 - First warning</a:t>
            </a:r>
            <a:endParaRPr b="1" baseline="30000" sz="21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2100">
                <a:solidFill>
                  <a:schemeClr val="dk1"/>
                </a:solidFill>
                <a:latin typeface="Calibri"/>
                <a:ea typeface="Calibri"/>
                <a:cs typeface="Calibri"/>
                <a:sym typeface="Calibri"/>
              </a:rPr>
              <a:t>Stage 2 - Minor sanction given by the teacher</a:t>
            </a:r>
            <a:endParaRPr b="1" baseline="30000" sz="21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2100">
                <a:solidFill>
                  <a:schemeClr val="dk1"/>
                </a:solidFill>
                <a:latin typeface="Calibri"/>
                <a:ea typeface="Calibri"/>
                <a:cs typeface="Calibri"/>
                <a:sym typeface="Calibri"/>
              </a:rPr>
              <a:t>Stage 3 - Detention with the teacher</a:t>
            </a:r>
            <a:endParaRPr b="1" baseline="30000" sz="2100">
              <a:solidFill>
                <a:schemeClr val="dk1"/>
              </a:solidFill>
              <a:latin typeface="Calibri"/>
              <a:ea typeface="Calibri"/>
              <a:cs typeface="Calibri"/>
              <a:sym typeface="Calibri"/>
            </a:endParaRPr>
          </a:p>
          <a:p>
            <a:pPr indent="0" lvl="0" marL="0" rtl="0" algn="l">
              <a:spcBef>
                <a:spcPts val="0"/>
              </a:spcBef>
              <a:spcAft>
                <a:spcPts val="0"/>
              </a:spcAft>
              <a:buNone/>
            </a:pPr>
            <a:r>
              <a:rPr b="1" baseline="30000" lang="en-GB" sz="2100">
                <a:solidFill>
                  <a:schemeClr val="dk1"/>
                </a:solidFill>
                <a:latin typeface="Calibri"/>
                <a:ea typeface="Calibri"/>
                <a:cs typeface="Calibri"/>
                <a:sym typeface="Calibri"/>
              </a:rPr>
              <a:t>Stage 4 - P</a:t>
            </a:r>
            <a:r>
              <a:rPr b="1" baseline="30000" lang="en-GB" sz="2100">
                <a:solidFill>
                  <a:schemeClr val="dk1"/>
                </a:solidFill>
                <a:latin typeface="Calibri"/>
                <a:ea typeface="Calibri"/>
                <a:cs typeface="Calibri"/>
                <a:sym typeface="Calibri"/>
              </a:rPr>
              <a:t>upil</a:t>
            </a:r>
            <a:r>
              <a:rPr b="1" baseline="30000" lang="en-GB" sz="2100">
                <a:solidFill>
                  <a:schemeClr val="dk1"/>
                </a:solidFill>
                <a:latin typeface="Calibri"/>
                <a:ea typeface="Calibri"/>
                <a:cs typeface="Calibri"/>
                <a:sym typeface="Calibri"/>
              </a:rPr>
              <a:t> removed from class and 1 hour detention given with the teacher</a:t>
            </a:r>
            <a:r>
              <a:rPr baseline="30000" lang="en-GB" sz="2100">
                <a:solidFill>
                  <a:schemeClr val="dk1"/>
                </a:solidFill>
                <a:latin typeface="Calibri"/>
                <a:ea typeface="Calibri"/>
                <a:cs typeface="Calibri"/>
                <a:sym typeface="Calibri"/>
              </a:rPr>
              <a:t>.</a:t>
            </a:r>
            <a:endParaRPr baseline="30000" sz="21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rPr baseline="30000" lang="en-GB" sz="1700">
                <a:solidFill>
                  <a:schemeClr val="dk1"/>
                </a:solidFill>
                <a:latin typeface="Calibri"/>
                <a:ea typeface="Calibri"/>
                <a:cs typeface="Calibri"/>
                <a:sym typeface="Calibri"/>
              </a:rPr>
              <a:t>If your behaviour is extremely poor this may result in you being in isolation for the rest of the lesson or even the day.</a:t>
            </a:r>
            <a:endParaRPr baseline="30000" sz="1700">
              <a:solidFill>
                <a:schemeClr val="dk1"/>
              </a:solidFill>
              <a:latin typeface="Calibri"/>
              <a:ea typeface="Calibri"/>
              <a:cs typeface="Calibri"/>
              <a:sym typeface="Calibri"/>
            </a:endParaRPr>
          </a:p>
          <a:p>
            <a:pPr indent="0" lvl="0" marL="0" rtl="0" algn="l">
              <a:spcBef>
                <a:spcPts val="0"/>
              </a:spcBef>
              <a:spcAft>
                <a:spcPts val="0"/>
              </a:spcAft>
              <a:buNone/>
            </a:pPr>
            <a:r>
              <a:t/>
            </a:r>
            <a:endParaRPr baseline="30000" sz="1700">
              <a:solidFill>
                <a:schemeClr val="dk1"/>
              </a:solidFill>
              <a:latin typeface="Calibri"/>
              <a:ea typeface="Calibri"/>
              <a:cs typeface="Calibri"/>
              <a:sym typeface="Calibri"/>
            </a:endParaRPr>
          </a:p>
        </p:txBody>
      </p:sp>
      <p:pic>
        <p:nvPicPr>
          <p:cNvPr id="180" name="Google Shape;180;g255e71ac5d3_2_0"/>
          <p:cNvPicPr preferRelativeResize="0"/>
          <p:nvPr/>
        </p:nvPicPr>
        <p:blipFill rotWithShape="1">
          <a:blip r:embed="rId5">
            <a:alphaModFix/>
          </a:blip>
          <a:srcRect b="0" l="0" r="0" t="0"/>
          <a:stretch/>
        </p:blipFill>
        <p:spPr>
          <a:xfrm>
            <a:off x="4425166" y="7240555"/>
            <a:ext cx="2432834" cy="2432834"/>
          </a:xfrm>
          <a:prstGeom prst="rect">
            <a:avLst/>
          </a:prstGeom>
          <a:noFill/>
          <a:ln>
            <a:noFill/>
          </a:ln>
        </p:spPr>
      </p:pic>
      <p:sp>
        <p:nvSpPr>
          <p:cNvPr id="181" name="Google Shape;181;g255e71ac5d3_2_0"/>
          <p:cNvSpPr txBox="1"/>
          <p:nvPr>
            <p:ph idx="12" type="sldNum"/>
          </p:nvPr>
        </p:nvSpPr>
        <p:spPr>
          <a:xfrm>
            <a:off x="4843463" y="9181397"/>
            <a:ext cx="1543200" cy="527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2018-05-10T14:58:52Z</dcterms:created>
  <dc:creator>Lee Peachey</dc:creator>
</cp:coreProperties>
</file>