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nPtFSwzAnwk7Wmi2WEuUuz9GC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32" y="-5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/>
          <p:nvPr/>
        </p:nvSpPr>
        <p:spPr>
          <a:xfrm>
            <a:off x="4474" y="-25371"/>
            <a:ext cx="9726896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31213" y="120985"/>
            <a:ext cx="9405582" cy="16578599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1878922" y="14628305"/>
            <a:ext cx="6361359" cy="8963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1878922" y="11549078"/>
            <a:ext cx="5993592" cy="8913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 rot="5400000" flipH="1">
            <a:off x="5636618" y="2687019"/>
            <a:ext cx="3960361" cy="324006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2059034" y="8463880"/>
            <a:ext cx="5862781" cy="886086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2083672" y="5379613"/>
            <a:ext cx="5547750" cy="9044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1820991" y="2319093"/>
            <a:ext cx="5827819" cy="90712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290189" y="214967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463942" y="2319093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7294854" y="2210353"/>
            <a:ext cx="1569319" cy="156323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7440303" y="2395351"/>
            <a:ext cx="1212908" cy="11438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name="adj" fmla="val 50000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419609" y="234774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435255" y="2434276"/>
            <a:ext cx="8410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7719340" y="14392003"/>
            <a:ext cx="1381833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7841341" y="14586284"/>
            <a:ext cx="1108489" cy="9098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p1"/>
          <p:cNvCxnSpPr/>
          <p:nvPr/>
        </p:nvCxnSpPr>
        <p:spPr>
          <a:xfrm rot="10800000">
            <a:off x="7379628" y="15306963"/>
            <a:ext cx="0" cy="3661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88" name="Google Shape;88;p1"/>
          <p:cNvCxnSpPr>
            <a:cxnSpLocks/>
          </p:cNvCxnSpPr>
          <p:nvPr/>
        </p:nvCxnSpPr>
        <p:spPr>
          <a:xfrm flipV="1">
            <a:off x="3609906" y="15245640"/>
            <a:ext cx="10851" cy="4506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1" name="Google Shape;91;p1"/>
          <p:cNvCxnSpPr/>
          <p:nvPr/>
        </p:nvCxnSpPr>
        <p:spPr>
          <a:xfrm rot="10800000">
            <a:off x="5803889" y="15315906"/>
            <a:ext cx="0" cy="36847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2" name="Google Shape;92;p1"/>
          <p:cNvCxnSpPr/>
          <p:nvPr/>
        </p:nvCxnSpPr>
        <p:spPr>
          <a:xfrm rot="10800000">
            <a:off x="7019254" y="12187501"/>
            <a:ext cx="0" cy="411545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3" name="Google Shape;93;p1"/>
          <p:cNvCxnSpPr/>
          <p:nvPr/>
        </p:nvCxnSpPr>
        <p:spPr>
          <a:xfrm flipH="1">
            <a:off x="8571528" y="10703291"/>
            <a:ext cx="793" cy="98981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4" name="Google Shape;94;p1"/>
          <p:cNvCxnSpPr/>
          <p:nvPr/>
        </p:nvCxnSpPr>
        <p:spPr>
          <a:xfrm rot="10800000" flipH="1">
            <a:off x="4483466" y="9150176"/>
            <a:ext cx="1" cy="43886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5" name="Google Shape;95;p1"/>
          <p:cNvCxnSpPr/>
          <p:nvPr/>
        </p:nvCxnSpPr>
        <p:spPr>
          <a:xfrm rot="10800000">
            <a:off x="7650794" y="9149645"/>
            <a:ext cx="0" cy="4500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7" name="Google Shape;97;p1"/>
          <p:cNvCxnSpPr>
            <a:cxnSpLocks/>
          </p:cNvCxnSpPr>
          <p:nvPr/>
        </p:nvCxnSpPr>
        <p:spPr>
          <a:xfrm>
            <a:off x="3941691" y="11249937"/>
            <a:ext cx="0" cy="42086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98" name="Google Shape;98;p1"/>
          <p:cNvSpPr txBox="1"/>
          <p:nvPr/>
        </p:nvSpPr>
        <p:spPr>
          <a:xfrm>
            <a:off x="1197060" y="8677062"/>
            <a:ext cx="9977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charity fundraising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1"/>
          <p:cNvCxnSpPr/>
          <p:nvPr/>
        </p:nvCxnSpPr>
        <p:spPr>
          <a:xfrm>
            <a:off x="2628282" y="11331531"/>
            <a:ext cx="0" cy="3392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0" name="Google Shape;100;p1"/>
          <p:cNvCxnSpPr>
            <a:cxnSpLocks/>
          </p:cNvCxnSpPr>
          <p:nvPr/>
        </p:nvCxnSpPr>
        <p:spPr>
          <a:xfrm flipH="1">
            <a:off x="5355684" y="11282635"/>
            <a:ext cx="2240" cy="40335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1" name="Google Shape;101;p1"/>
          <p:cNvCxnSpPr>
            <a:cxnSpLocks/>
          </p:cNvCxnSpPr>
          <p:nvPr/>
        </p:nvCxnSpPr>
        <p:spPr>
          <a:xfrm flipV="1">
            <a:off x="5793242" y="12208288"/>
            <a:ext cx="1" cy="3794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2" name="Google Shape;102;p1"/>
          <p:cNvCxnSpPr/>
          <p:nvPr/>
        </p:nvCxnSpPr>
        <p:spPr>
          <a:xfrm rot="10800000">
            <a:off x="3927232" y="6004874"/>
            <a:ext cx="0" cy="4825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4" name="Google Shape;104;p1"/>
          <p:cNvCxnSpPr>
            <a:cxnSpLocks/>
          </p:cNvCxnSpPr>
          <p:nvPr/>
        </p:nvCxnSpPr>
        <p:spPr>
          <a:xfrm flipH="1" flipV="1">
            <a:off x="6304170" y="2967254"/>
            <a:ext cx="5603" cy="49656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5" name="Google Shape;105;p1"/>
          <p:cNvCxnSpPr/>
          <p:nvPr/>
        </p:nvCxnSpPr>
        <p:spPr>
          <a:xfrm rot="10800000">
            <a:off x="4450296" y="2950507"/>
            <a:ext cx="0" cy="5023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8" name="Google Shape;108;p1"/>
          <p:cNvCxnSpPr/>
          <p:nvPr/>
        </p:nvCxnSpPr>
        <p:spPr>
          <a:xfrm>
            <a:off x="3020511" y="5087472"/>
            <a:ext cx="0" cy="51952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0" name="Google Shape;110;p1"/>
          <p:cNvCxnSpPr/>
          <p:nvPr/>
        </p:nvCxnSpPr>
        <p:spPr>
          <a:xfrm>
            <a:off x="5985436" y="5086530"/>
            <a:ext cx="0" cy="51199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1" name="Google Shape;111;p1"/>
          <p:cNvSpPr txBox="1"/>
          <p:nvPr/>
        </p:nvSpPr>
        <p:spPr>
          <a:xfrm>
            <a:off x="0" y="16909152"/>
            <a:ext cx="9726900" cy="52318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skills will be incorporated into all lessons: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listening, speaking, reading and writing (including translation).</a:t>
            </a:r>
            <a:endParaRPr/>
          </a:p>
        </p:txBody>
      </p:sp>
      <p:cxnSp>
        <p:nvCxnSpPr>
          <p:cNvPr id="112" name="Google Shape;112;p1"/>
          <p:cNvCxnSpPr/>
          <p:nvPr/>
        </p:nvCxnSpPr>
        <p:spPr>
          <a:xfrm rot="10800000">
            <a:off x="8300423" y="9139076"/>
            <a:ext cx="569578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3" name="Google Shape;113;p1"/>
          <p:cNvSpPr txBox="1"/>
          <p:nvPr/>
        </p:nvSpPr>
        <p:spPr>
          <a:xfrm>
            <a:off x="2230035" y="308300"/>
            <a:ext cx="55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AT PLECKGATE 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2423228" y="662479"/>
            <a:ext cx="525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8 LEARNING JOURNEY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" descr="Image result for pleckgate high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401" y="295086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/>
          <p:nvPr/>
        </p:nvSpPr>
        <p:spPr>
          <a:xfrm rot="-5400000" flipH="1">
            <a:off x="117354" y="5757183"/>
            <a:ext cx="3953692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 rot="5400000" flipH="1">
            <a:off x="5851254" y="8836443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 rot="-5400000" flipH="1">
            <a:off x="-110261" y="11923294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81509" y="11734202"/>
            <a:ext cx="1432287" cy="1540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541769" y="11974111"/>
            <a:ext cx="1119491" cy="10607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7990604" y="10375835"/>
            <a:ext cx="1545111" cy="14726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8177128" y="10566699"/>
            <a:ext cx="1219114" cy="11264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18093" y="6753660"/>
            <a:ext cx="1533381" cy="14170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462110" y="6880932"/>
            <a:ext cx="1217529" cy="11240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1"/>
          <p:cNvCxnSpPr>
            <a:cxnSpLocks/>
          </p:cNvCxnSpPr>
          <p:nvPr/>
        </p:nvCxnSpPr>
        <p:spPr>
          <a:xfrm flipH="1">
            <a:off x="7210747" y="1925794"/>
            <a:ext cx="454518" cy="6008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30" name="Google Shape;130;p1" descr="Image result for pleckgate high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62" y="303238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 txBox="1"/>
          <p:nvPr/>
        </p:nvSpPr>
        <p:spPr>
          <a:xfrm>
            <a:off x="6939263" y="15738158"/>
            <a:ext cx="107121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Modal verbs</a:t>
            </a:r>
            <a:endParaRPr dirty="0"/>
          </a:p>
        </p:txBody>
      </p:sp>
      <p:sp>
        <p:nvSpPr>
          <p:cNvPr id="132" name="Google Shape;132;p1"/>
          <p:cNvSpPr txBox="1"/>
          <p:nvPr/>
        </p:nvSpPr>
        <p:spPr>
          <a:xfrm>
            <a:off x="5241628" y="15744734"/>
            <a:ext cx="123675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part structures </a:t>
            </a:r>
            <a:r>
              <a:rPr lang="en-GB" sz="1200" dirty="0"/>
              <a:t>with modals</a:t>
            </a:r>
            <a:endParaRPr dirty="0"/>
          </a:p>
        </p:txBody>
      </p:sp>
      <p:cxnSp>
        <p:nvCxnSpPr>
          <p:cNvPr id="139" name="Google Shape;139;p1"/>
          <p:cNvCxnSpPr>
            <a:cxnSpLocks/>
          </p:cNvCxnSpPr>
          <p:nvPr/>
        </p:nvCxnSpPr>
        <p:spPr>
          <a:xfrm flipH="1">
            <a:off x="1015404" y="13720197"/>
            <a:ext cx="420097" cy="47166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0" name="Google Shape;140;p1"/>
          <p:cNvSpPr txBox="1"/>
          <p:nvPr/>
        </p:nvSpPr>
        <p:spPr>
          <a:xfrm>
            <a:off x="1347494" y="13367259"/>
            <a:ext cx="159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week – Regions of France</a:t>
            </a:r>
            <a:endParaRPr dirty="0"/>
          </a:p>
        </p:txBody>
      </p:sp>
      <p:sp>
        <p:nvSpPr>
          <p:cNvPr id="141" name="Google Shape;141;p1"/>
          <p:cNvSpPr txBox="1"/>
          <p:nvPr/>
        </p:nvSpPr>
        <p:spPr>
          <a:xfrm>
            <a:off x="482142" y="12346325"/>
            <a:ext cx="12052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 dirty="0"/>
          </a:p>
        </p:txBody>
      </p:sp>
      <p:cxnSp>
        <p:nvCxnSpPr>
          <p:cNvPr id="142" name="Google Shape;142;p1"/>
          <p:cNvCxnSpPr>
            <a:cxnSpLocks/>
          </p:cNvCxnSpPr>
          <p:nvPr/>
        </p:nvCxnSpPr>
        <p:spPr>
          <a:xfrm flipH="1" flipV="1">
            <a:off x="2041314" y="12153264"/>
            <a:ext cx="231396" cy="39964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3" name="Google Shape;143;p1"/>
          <p:cNvSpPr txBox="1"/>
          <p:nvPr/>
        </p:nvSpPr>
        <p:spPr>
          <a:xfrm>
            <a:off x="1869772" y="12532907"/>
            <a:ext cx="14586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Conjugating IR verbs in the present tense</a:t>
            </a:r>
            <a:endParaRPr dirty="0"/>
          </a:p>
        </p:txBody>
      </p:sp>
      <p:sp>
        <p:nvSpPr>
          <p:cNvPr id="145" name="Google Shape;145;p1"/>
          <p:cNvSpPr txBox="1"/>
          <p:nvPr/>
        </p:nvSpPr>
        <p:spPr>
          <a:xfrm>
            <a:off x="3439422" y="10972978"/>
            <a:ext cx="108143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recall</a:t>
            </a:r>
            <a:endParaRPr dirty="0"/>
          </a:p>
        </p:txBody>
      </p:sp>
      <p:sp>
        <p:nvSpPr>
          <p:cNvPr id="146" name="Google Shape;146;p1"/>
          <p:cNvSpPr txBox="1"/>
          <p:nvPr/>
        </p:nvSpPr>
        <p:spPr>
          <a:xfrm>
            <a:off x="4764531" y="10963655"/>
            <a:ext cx="12435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 dirty="0"/>
          </a:p>
        </p:txBody>
      </p:sp>
      <p:sp>
        <p:nvSpPr>
          <p:cNvPr id="147" name="Google Shape;147;p1"/>
          <p:cNvSpPr txBox="1"/>
          <p:nvPr/>
        </p:nvSpPr>
        <p:spPr>
          <a:xfrm>
            <a:off x="5269986" y="12601604"/>
            <a:ext cx="10840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word</a:t>
            </a:r>
            <a:endParaRPr dirty="0"/>
          </a:p>
        </p:txBody>
      </p:sp>
      <p:sp>
        <p:nvSpPr>
          <p:cNvPr id="148" name="Google Shape;148;p1"/>
          <p:cNvSpPr txBox="1"/>
          <p:nvPr/>
        </p:nvSpPr>
        <p:spPr>
          <a:xfrm>
            <a:off x="6314385" y="12624135"/>
            <a:ext cx="159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week – Christmas in France</a:t>
            </a:r>
            <a:endParaRPr dirty="0"/>
          </a:p>
        </p:txBody>
      </p:sp>
      <p:sp>
        <p:nvSpPr>
          <p:cNvPr id="151" name="Google Shape;151;p1"/>
          <p:cNvSpPr txBox="1"/>
          <p:nvPr/>
        </p:nvSpPr>
        <p:spPr>
          <a:xfrm>
            <a:off x="8199174" y="10910272"/>
            <a:ext cx="1205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Extracurricular activities</a:t>
            </a:r>
            <a:endParaRPr dirty="0"/>
          </a:p>
        </p:txBody>
      </p:sp>
      <p:cxnSp>
        <p:nvCxnSpPr>
          <p:cNvPr id="152" name="Google Shape;152;p1"/>
          <p:cNvCxnSpPr>
            <a:cxnSpLocks/>
          </p:cNvCxnSpPr>
          <p:nvPr/>
        </p:nvCxnSpPr>
        <p:spPr>
          <a:xfrm>
            <a:off x="7602425" y="11387922"/>
            <a:ext cx="405017" cy="4590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3" name="Google Shape;153;p1"/>
          <p:cNvSpPr txBox="1"/>
          <p:nvPr/>
        </p:nvSpPr>
        <p:spPr>
          <a:xfrm>
            <a:off x="6177739" y="10868505"/>
            <a:ext cx="165231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unit listening, reading and writing assessments</a:t>
            </a:r>
            <a:endParaRPr dirty="0"/>
          </a:p>
        </p:txBody>
      </p:sp>
      <p:cxnSp>
        <p:nvCxnSpPr>
          <p:cNvPr id="157" name="Google Shape;157;p1"/>
          <p:cNvCxnSpPr>
            <a:cxnSpLocks/>
          </p:cNvCxnSpPr>
          <p:nvPr/>
        </p:nvCxnSpPr>
        <p:spPr>
          <a:xfrm flipV="1">
            <a:off x="1089295" y="8830219"/>
            <a:ext cx="236527" cy="37835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8" name="Google Shape;158;p1"/>
          <p:cNvSpPr txBox="1"/>
          <p:nvPr/>
        </p:nvSpPr>
        <p:spPr>
          <a:xfrm>
            <a:off x="2102071" y="9727764"/>
            <a:ext cx="11146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lang="en-GB" sz="1200" dirty="0"/>
              <a:t>Si</a:t>
            </a:r>
            <a:endParaRPr dirty="0"/>
          </a:p>
        </p:txBody>
      </p:sp>
      <p:cxnSp>
        <p:nvCxnSpPr>
          <p:cNvPr id="159" name="Google Shape;159;p1"/>
          <p:cNvCxnSpPr/>
          <p:nvPr/>
        </p:nvCxnSpPr>
        <p:spPr>
          <a:xfrm rot="10800000">
            <a:off x="2574344" y="9160821"/>
            <a:ext cx="0" cy="4627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0" name="Google Shape;160;p1"/>
          <p:cNvSpPr txBox="1"/>
          <p:nvPr/>
        </p:nvSpPr>
        <p:spPr>
          <a:xfrm>
            <a:off x="384308" y="9241786"/>
            <a:ext cx="14617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week –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Carnaval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Quebec</a:t>
            </a:r>
            <a:endParaRPr dirty="0"/>
          </a:p>
        </p:txBody>
      </p:sp>
      <p:sp>
        <p:nvSpPr>
          <p:cNvPr id="162" name="Google Shape;162;p1"/>
          <p:cNvSpPr txBox="1"/>
          <p:nvPr/>
        </p:nvSpPr>
        <p:spPr>
          <a:xfrm>
            <a:off x="446301" y="7269352"/>
            <a:ext cx="120528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Holidays</a:t>
            </a:r>
            <a:endParaRPr dirty="0"/>
          </a:p>
        </p:txBody>
      </p:sp>
      <p:sp>
        <p:nvSpPr>
          <p:cNvPr id="163" name="Google Shape;163;p1"/>
          <p:cNvSpPr txBox="1"/>
          <p:nvPr/>
        </p:nvSpPr>
        <p:spPr>
          <a:xfrm>
            <a:off x="326264" y="5194533"/>
            <a:ext cx="10753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 of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64" name="Google Shape;164;p1"/>
          <p:cNvSpPr txBox="1"/>
          <p:nvPr/>
        </p:nvSpPr>
        <p:spPr>
          <a:xfrm>
            <a:off x="2482324" y="4630710"/>
            <a:ext cx="11478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 tense activities</a:t>
            </a:r>
            <a:endParaRPr dirty="0"/>
          </a:p>
        </p:txBody>
      </p:sp>
      <p:sp>
        <p:nvSpPr>
          <p:cNvPr id="169" name="Google Shape;169;p1"/>
          <p:cNvSpPr txBox="1"/>
          <p:nvPr/>
        </p:nvSpPr>
        <p:spPr>
          <a:xfrm>
            <a:off x="7486314" y="2784920"/>
            <a:ext cx="120528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Holidays </a:t>
            </a:r>
            <a:endParaRPr dirty="0"/>
          </a:p>
        </p:txBody>
      </p:sp>
      <p:sp>
        <p:nvSpPr>
          <p:cNvPr id="173" name="Google Shape;173;p1"/>
          <p:cNvSpPr txBox="1"/>
          <p:nvPr/>
        </p:nvSpPr>
        <p:spPr>
          <a:xfrm>
            <a:off x="3082727" y="3457400"/>
            <a:ext cx="8589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1773681" y="3452838"/>
            <a:ext cx="12990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2418507" y="1399883"/>
            <a:ext cx="18728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year listening, reading and writing assessments</a:t>
            </a:r>
            <a:endParaRPr dirty="0"/>
          </a:p>
        </p:txBody>
      </p:sp>
      <p:cxnSp>
        <p:nvCxnSpPr>
          <p:cNvPr id="179" name="Google Shape;179;p1"/>
          <p:cNvCxnSpPr>
            <a:cxnSpLocks/>
          </p:cNvCxnSpPr>
          <p:nvPr/>
        </p:nvCxnSpPr>
        <p:spPr>
          <a:xfrm>
            <a:off x="3305204" y="2035762"/>
            <a:ext cx="10555" cy="64746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0" name="Google Shape;180;p1"/>
          <p:cNvSpPr txBox="1"/>
          <p:nvPr/>
        </p:nvSpPr>
        <p:spPr>
          <a:xfrm>
            <a:off x="7744545" y="14866250"/>
            <a:ext cx="12052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town</a:t>
            </a:r>
            <a:endParaRPr dirty="0"/>
          </a:p>
        </p:txBody>
      </p:sp>
      <p:sp>
        <p:nvSpPr>
          <p:cNvPr id="181" name="Google Shape;181;p1"/>
          <p:cNvSpPr txBox="1"/>
          <p:nvPr/>
        </p:nvSpPr>
        <p:spPr>
          <a:xfrm>
            <a:off x="3006916" y="15775047"/>
            <a:ext cx="12367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faire + de</a:t>
            </a:r>
            <a:endParaRPr dirty="0"/>
          </a:p>
        </p:txBody>
      </p:sp>
      <p:cxnSp>
        <p:nvCxnSpPr>
          <p:cNvPr id="182" name="Google Shape;182;p1"/>
          <p:cNvCxnSpPr>
            <a:cxnSpLocks/>
          </p:cNvCxnSpPr>
          <p:nvPr/>
        </p:nvCxnSpPr>
        <p:spPr>
          <a:xfrm flipV="1">
            <a:off x="965990" y="14982559"/>
            <a:ext cx="210175" cy="44693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5" name="Google Shape;185;p1"/>
          <p:cNvSpPr txBox="1"/>
          <p:nvPr/>
        </p:nvSpPr>
        <p:spPr>
          <a:xfrm>
            <a:off x="3210896" y="6509258"/>
            <a:ext cx="14617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unit listening, reading and writing assessments</a:t>
            </a:r>
            <a:endParaRPr dirty="0"/>
          </a:p>
        </p:txBody>
      </p:sp>
      <p:cxnSp>
        <p:nvCxnSpPr>
          <p:cNvPr id="189" name="Google Shape;189;p1"/>
          <p:cNvCxnSpPr>
            <a:cxnSpLocks/>
          </p:cNvCxnSpPr>
          <p:nvPr/>
        </p:nvCxnSpPr>
        <p:spPr>
          <a:xfrm>
            <a:off x="905750" y="5743398"/>
            <a:ext cx="256046" cy="50975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4" name="Google Shape;204;p1"/>
          <p:cNvCxnSpPr>
            <a:cxnSpLocks/>
          </p:cNvCxnSpPr>
          <p:nvPr/>
        </p:nvCxnSpPr>
        <p:spPr>
          <a:xfrm flipV="1">
            <a:off x="2146231" y="2828546"/>
            <a:ext cx="165667" cy="74254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5" name="Google Shape;205;p1"/>
          <p:cNvSpPr txBox="1"/>
          <p:nvPr/>
        </p:nvSpPr>
        <p:spPr>
          <a:xfrm>
            <a:off x="1155141" y="3605544"/>
            <a:ext cx="160723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week – Landmarks in France and French speaking countries</a:t>
            </a:r>
            <a:endParaRPr dirty="0"/>
          </a:p>
        </p:txBody>
      </p:sp>
      <p:sp>
        <p:nvSpPr>
          <p:cNvPr id="217" name="Google Shape;80;p1">
            <a:extLst>
              <a:ext uri="{FF2B5EF4-FFF2-40B4-BE49-F238E27FC236}">
                <a16:creationId xmlns:a16="http://schemas.microsoft.com/office/drawing/2014/main" id="{079C2507-838A-4E72-835B-83491DA37270}"/>
              </a:ext>
            </a:extLst>
          </p:cNvPr>
          <p:cNvSpPr/>
          <p:nvPr/>
        </p:nvSpPr>
        <p:spPr>
          <a:xfrm>
            <a:off x="4068580" y="4929562"/>
            <a:ext cx="1443071" cy="148823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81;p1">
            <a:extLst>
              <a:ext uri="{FF2B5EF4-FFF2-40B4-BE49-F238E27FC236}">
                <a16:creationId xmlns:a16="http://schemas.microsoft.com/office/drawing/2014/main" id="{0B8FBE1D-6E8E-4A27-B681-8113B40A567C}"/>
              </a:ext>
            </a:extLst>
          </p:cNvPr>
          <p:cNvSpPr/>
          <p:nvPr/>
        </p:nvSpPr>
        <p:spPr>
          <a:xfrm>
            <a:off x="4203658" y="5115937"/>
            <a:ext cx="1212908" cy="11438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162;p1">
            <a:extLst>
              <a:ext uri="{FF2B5EF4-FFF2-40B4-BE49-F238E27FC236}">
                <a16:creationId xmlns:a16="http://schemas.microsoft.com/office/drawing/2014/main" id="{8F28E337-240B-4323-BE50-E4C8315A92FA}"/>
              </a:ext>
            </a:extLst>
          </p:cNvPr>
          <p:cNvSpPr txBox="1"/>
          <p:nvPr/>
        </p:nvSpPr>
        <p:spPr>
          <a:xfrm>
            <a:off x="4187472" y="5541196"/>
            <a:ext cx="120528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Holidays</a:t>
            </a:r>
            <a:endParaRPr dirty="0"/>
          </a:p>
        </p:txBody>
      </p:sp>
      <p:cxnSp>
        <p:nvCxnSpPr>
          <p:cNvPr id="220" name="Google Shape;91;p1">
            <a:extLst>
              <a:ext uri="{FF2B5EF4-FFF2-40B4-BE49-F238E27FC236}">
                <a16:creationId xmlns:a16="http://schemas.microsoft.com/office/drawing/2014/main" id="{D5FE4527-F5CC-4E0D-BFC3-A4F63BAC7C3F}"/>
              </a:ext>
            </a:extLst>
          </p:cNvPr>
          <p:cNvCxnSpPr>
            <a:cxnSpLocks/>
          </p:cNvCxnSpPr>
          <p:nvPr/>
        </p:nvCxnSpPr>
        <p:spPr>
          <a:xfrm>
            <a:off x="6575420" y="14377172"/>
            <a:ext cx="0" cy="4736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1" name="Google Shape;132;p1">
            <a:extLst>
              <a:ext uri="{FF2B5EF4-FFF2-40B4-BE49-F238E27FC236}">
                <a16:creationId xmlns:a16="http://schemas.microsoft.com/office/drawing/2014/main" id="{A6E7DCFF-EE6A-4BC4-814E-08E6FEAAB230}"/>
              </a:ext>
            </a:extLst>
          </p:cNvPr>
          <p:cNvSpPr txBox="1"/>
          <p:nvPr/>
        </p:nvSpPr>
        <p:spPr>
          <a:xfrm>
            <a:off x="5937896" y="13779505"/>
            <a:ext cx="123675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part structures </a:t>
            </a:r>
            <a:r>
              <a:rPr lang="en-GB" sz="1200" dirty="0"/>
              <a:t>with modals</a:t>
            </a:r>
            <a:endParaRPr dirty="0"/>
          </a:p>
        </p:txBody>
      </p:sp>
      <p:cxnSp>
        <p:nvCxnSpPr>
          <p:cNvPr id="222" name="Google Shape;88;p1">
            <a:extLst>
              <a:ext uri="{FF2B5EF4-FFF2-40B4-BE49-F238E27FC236}">
                <a16:creationId xmlns:a16="http://schemas.microsoft.com/office/drawing/2014/main" id="{57322F2B-522A-4823-9FE1-C6A7CFEC7CFB}"/>
              </a:ext>
            </a:extLst>
          </p:cNvPr>
          <p:cNvCxnSpPr>
            <a:cxnSpLocks/>
          </p:cNvCxnSpPr>
          <p:nvPr/>
        </p:nvCxnSpPr>
        <p:spPr>
          <a:xfrm flipH="1">
            <a:off x="4690374" y="14392003"/>
            <a:ext cx="1" cy="4993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3" name="Google Shape;132;p1">
            <a:extLst>
              <a:ext uri="{FF2B5EF4-FFF2-40B4-BE49-F238E27FC236}">
                <a16:creationId xmlns:a16="http://schemas.microsoft.com/office/drawing/2014/main" id="{538BD4AC-C4ED-4E1A-BF22-6F20327EFF1A}"/>
              </a:ext>
            </a:extLst>
          </p:cNvPr>
          <p:cNvSpPr txBox="1"/>
          <p:nvPr/>
        </p:nvSpPr>
        <p:spPr>
          <a:xfrm>
            <a:off x="4100846" y="13903005"/>
            <a:ext cx="12367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opinion words</a:t>
            </a:r>
            <a:endParaRPr dirty="0"/>
          </a:p>
        </p:txBody>
      </p:sp>
      <p:cxnSp>
        <p:nvCxnSpPr>
          <p:cNvPr id="224" name="Google Shape;88;p1">
            <a:extLst>
              <a:ext uri="{FF2B5EF4-FFF2-40B4-BE49-F238E27FC236}">
                <a16:creationId xmlns:a16="http://schemas.microsoft.com/office/drawing/2014/main" id="{B8DCDB58-BB50-4EE8-BA1B-C887C9D0C4C0}"/>
              </a:ext>
            </a:extLst>
          </p:cNvPr>
          <p:cNvCxnSpPr>
            <a:cxnSpLocks/>
          </p:cNvCxnSpPr>
          <p:nvPr/>
        </p:nvCxnSpPr>
        <p:spPr>
          <a:xfrm flipH="1">
            <a:off x="2530569" y="14370759"/>
            <a:ext cx="1" cy="4993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5" name="Google Shape;132;p1">
            <a:extLst>
              <a:ext uri="{FF2B5EF4-FFF2-40B4-BE49-F238E27FC236}">
                <a16:creationId xmlns:a16="http://schemas.microsoft.com/office/drawing/2014/main" id="{807E364D-C9AA-4701-A094-8F308BB04A8F}"/>
              </a:ext>
            </a:extLst>
          </p:cNvPr>
          <p:cNvSpPr txBox="1"/>
          <p:nvPr/>
        </p:nvSpPr>
        <p:spPr>
          <a:xfrm>
            <a:off x="1840259" y="13877139"/>
            <a:ext cx="16132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Asking a question with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Qu’est-ce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</a:t>
            </a:r>
            <a:endParaRPr dirty="0"/>
          </a:p>
        </p:txBody>
      </p:sp>
      <p:sp>
        <p:nvSpPr>
          <p:cNvPr id="226" name="Google Shape;132;p1">
            <a:extLst>
              <a:ext uri="{FF2B5EF4-FFF2-40B4-BE49-F238E27FC236}">
                <a16:creationId xmlns:a16="http://schemas.microsoft.com/office/drawing/2014/main" id="{B62499EE-7317-4C1A-935E-D72E366894AA}"/>
              </a:ext>
            </a:extLst>
          </p:cNvPr>
          <p:cNvSpPr txBox="1"/>
          <p:nvPr/>
        </p:nvSpPr>
        <p:spPr>
          <a:xfrm>
            <a:off x="290786" y="15511119"/>
            <a:ext cx="123675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part structures </a:t>
            </a:r>
            <a:r>
              <a:rPr lang="en-GB" sz="1200" dirty="0"/>
              <a:t>with negative</a:t>
            </a:r>
            <a:endParaRPr dirty="0"/>
          </a:p>
        </p:txBody>
      </p:sp>
      <p:sp>
        <p:nvSpPr>
          <p:cNvPr id="227" name="Google Shape;143;p1">
            <a:extLst>
              <a:ext uri="{FF2B5EF4-FFF2-40B4-BE49-F238E27FC236}">
                <a16:creationId xmlns:a16="http://schemas.microsoft.com/office/drawing/2014/main" id="{FDB25F9B-E7E4-48C2-AA0B-29361E406DBB}"/>
              </a:ext>
            </a:extLst>
          </p:cNvPr>
          <p:cNvSpPr txBox="1"/>
          <p:nvPr/>
        </p:nvSpPr>
        <p:spPr>
          <a:xfrm>
            <a:off x="1958758" y="10749243"/>
            <a:ext cx="14586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Conjugating RE verbs in the present tense</a:t>
            </a:r>
            <a:endParaRPr dirty="0"/>
          </a:p>
        </p:txBody>
      </p:sp>
      <p:cxnSp>
        <p:nvCxnSpPr>
          <p:cNvPr id="228" name="Google Shape;100;p1">
            <a:extLst>
              <a:ext uri="{FF2B5EF4-FFF2-40B4-BE49-F238E27FC236}">
                <a16:creationId xmlns:a16="http://schemas.microsoft.com/office/drawing/2014/main" id="{B3C16F39-0AFC-4EED-A530-B29E0F427B11}"/>
              </a:ext>
            </a:extLst>
          </p:cNvPr>
          <p:cNvCxnSpPr>
            <a:cxnSpLocks/>
          </p:cNvCxnSpPr>
          <p:nvPr/>
        </p:nvCxnSpPr>
        <p:spPr>
          <a:xfrm flipV="1">
            <a:off x="4315244" y="12218940"/>
            <a:ext cx="0" cy="4109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9" name="Google Shape;145;p1">
            <a:extLst>
              <a:ext uri="{FF2B5EF4-FFF2-40B4-BE49-F238E27FC236}">
                <a16:creationId xmlns:a16="http://schemas.microsoft.com/office/drawing/2014/main" id="{582FF7F7-F196-4FEC-87BE-FDA5BB128D92}"/>
              </a:ext>
            </a:extLst>
          </p:cNvPr>
          <p:cNvSpPr txBox="1"/>
          <p:nvPr/>
        </p:nvSpPr>
        <p:spPr>
          <a:xfrm>
            <a:off x="3615331" y="12634831"/>
            <a:ext cx="13666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Describe lessons and lesson time</a:t>
            </a:r>
            <a:endParaRPr dirty="0"/>
          </a:p>
        </p:txBody>
      </p:sp>
      <p:cxnSp>
        <p:nvCxnSpPr>
          <p:cNvPr id="230" name="Google Shape;95;p1">
            <a:extLst>
              <a:ext uri="{FF2B5EF4-FFF2-40B4-BE49-F238E27FC236}">
                <a16:creationId xmlns:a16="http://schemas.microsoft.com/office/drawing/2014/main" id="{9426FE60-6036-46E7-90C5-EB7F555B20C3}"/>
              </a:ext>
            </a:extLst>
          </p:cNvPr>
          <p:cNvCxnSpPr>
            <a:cxnSpLocks/>
          </p:cNvCxnSpPr>
          <p:nvPr/>
        </p:nvCxnSpPr>
        <p:spPr>
          <a:xfrm flipH="1">
            <a:off x="8798993" y="8648427"/>
            <a:ext cx="150838" cy="80160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1" name="Google Shape;143;p1">
            <a:extLst>
              <a:ext uri="{FF2B5EF4-FFF2-40B4-BE49-F238E27FC236}">
                <a16:creationId xmlns:a16="http://schemas.microsoft.com/office/drawing/2014/main" id="{88820E28-CA51-43CB-8846-F7E32DFC5E20}"/>
              </a:ext>
            </a:extLst>
          </p:cNvPr>
          <p:cNvSpPr txBox="1"/>
          <p:nvPr/>
        </p:nvSpPr>
        <p:spPr>
          <a:xfrm>
            <a:off x="8257073" y="7981127"/>
            <a:ext cx="14586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Conjugating ER verbs in the present tense</a:t>
            </a:r>
            <a:endParaRPr dirty="0"/>
          </a:p>
        </p:txBody>
      </p:sp>
      <p:sp>
        <p:nvSpPr>
          <p:cNvPr id="232" name="Google Shape;143;p1">
            <a:extLst>
              <a:ext uri="{FF2B5EF4-FFF2-40B4-BE49-F238E27FC236}">
                <a16:creationId xmlns:a16="http://schemas.microsoft.com/office/drawing/2014/main" id="{A3240CEC-A689-4134-9D08-123E1D2E66C7}"/>
              </a:ext>
            </a:extLst>
          </p:cNvPr>
          <p:cNvSpPr txBox="1"/>
          <p:nvPr/>
        </p:nvSpPr>
        <p:spPr>
          <a:xfrm>
            <a:off x="6902113" y="9644495"/>
            <a:ext cx="14586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Conjugating irregular verbs in the present tense</a:t>
            </a:r>
            <a:endParaRPr dirty="0"/>
          </a:p>
        </p:txBody>
      </p:sp>
      <p:cxnSp>
        <p:nvCxnSpPr>
          <p:cNvPr id="233" name="Google Shape;94;p1">
            <a:extLst>
              <a:ext uri="{FF2B5EF4-FFF2-40B4-BE49-F238E27FC236}">
                <a16:creationId xmlns:a16="http://schemas.microsoft.com/office/drawing/2014/main" id="{6992A239-9A5A-46F0-9050-D23EEBE0744F}"/>
              </a:ext>
            </a:extLst>
          </p:cNvPr>
          <p:cNvCxnSpPr>
            <a:cxnSpLocks/>
          </p:cNvCxnSpPr>
          <p:nvPr/>
        </p:nvCxnSpPr>
        <p:spPr>
          <a:xfrm flipH="1">
            <a:off x="5521407" y="8243806"/>
            <a:ext cx="745" cy="35834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4" name="Google Shape;143;p1">
            <a:extLst>
              <a:ext uri="{FF2B5EF4-FFF2-40B4-BE49-F238E27FC236}">
                <a16:creationId xmlns:a16="http://schemas.microsoft.com/office/drawing/2014/main" id="{5AD97EE6-CD84-4C54-9699-D9BA54EF157E}"/>
              </a:ext>
            </a:extLst>
          </p:cNvPr>
          <p:cNvSpPr txBox="1"/>
          <p:nvPr/>
        </p:nvSpPr>
        <p:spPr>
          <a:xfrm>
            <a:off x="4801846" y="7666142"/>
            <a:ext cx="145861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Conjugating in the near future </a:t>
            </a:r>
            <a:endParaRPr dirty="0"/>
          </a:p>
        </p:txBody>
      </p:sp>
      <p:sp>
        <p:nvSpPr>
          <p:cNvPr id="235" name="Google Shape;132;p1">
            <a:extLst>
              <a:ext uri="{FF2B5EF4-FFF2-40B4-BE49-F238E27FC236}">
                <a16:creationId xmlns:a16="http://schemas.microsoft.com/office/drawing/2014/main" id="{457DCF28-7EB9-4E21-A580-2DBE028F1F4B}"/>
              </a:ext>
            </a:extLst>
          </p:cNvPr>
          <p:cNvSpPr txBox="1"/>
          <p:nvPr/>
        </p:nvSpPr>
        <p:spPr>
          <a:xfrm>
            <a:off x="3780490" y="9626967"/>
            <a:ext cx="16132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Asking a question with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Qu’est-ce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</a:t>
            </a:r>
            <a:endParaRPr dirty="0"/>
          </a:p>
        </p:txBody>
      </p:sp>
      <p:cxnSp>
        <p:nvCxnSpPr>
          <p:cNvPr id="236" name="Google Shape;159;p1">
            <a:extLst>
              <a:ext uri="{FF2B5EF4-FFF2-40B4-BE49-F238E27FC236}">
                <a16:creationId xmlns:a16="http://schemas.microsoft.com/office/drawing/2014/main" id="{237FCDF2-9DC5-4E4B-9EA2-798539341DAE}"/>
              </a:ext>
            </a:extLst>
          </p:cNvPr>
          <p:cNvCxnSpPr>
            <a:cxnSpLocks/>
          </p:cNvCxnSpPr>
          <p:nvPr/>
        </p:nvCxnSpPr>
        <p:spPr>
          <a:xfrm>
            <a:off x="3056239" y="8159964"/>
            <a:ext cx="0" cy="50064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7" name="Google Shape;158;p1">
            <a:extLst>
              <a:ext uri="{FF2B5EF4-FFF2-40B4-BE49-F238E27FC236}">
                <a16:creationId xmlns:a16="http://schemas.microsoft.com/office/drawing/2014/main" id="{2B50A7AD-2415-4BBB-927A-6A4559F8B800}"/>
              </a:ext>
            </a:extLst>
          </p:cNvPr>
          <p:cNvSpPr txBox="1"/>
          <p:nvPr/>
        </p:nvSpPr>
        <p:spPr>
          <a:xfrm>
            <a:off x="2515551" y="7690866"/>
            <a:ext cx="111460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Partitive articles </a:t>
            </a:r>
            <a:endParaRPr dirty="0"/>
          </a:p>
        </p:txBody>
      </p:sp>
      <p:cxnSp>
        <p:nvCxnSpPr>
          <p:cNvPr id="238" name="Google Shape;94;p1">
            <a:extLst>
              <a:ext uri="{FF2B5EF4-FFF2-40B4-BE49-F238E27FC236}">
                <a16:creationId xmlns:a16="http://schemas.microsoft.com/office/drawing/2014/main" id="{9697BA3D-F0D7-4A75-B5C9-34B84955995B}"/>
              </a:ext>
            </a:extLst>
          </p:cNvPr>
          <p:cNvCxnSpPr>
            <a:cxnSpLocks/>
          </p:cNvCxnSpPr>
          <p:nvPr/>
        </p:nvCxnSpPr>
        <p:spPr>
          <a:xfrm flipH="1">
            <a:off x="6868290" y="8163079"/>
            <a:ext cx="234633" cy="49441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9" name="Google Shape;143;p1">
            <a:extLst>
              <a:ext uri="{FF2B5EF4-FFF2-40B4-BE49-F238E27FC236}">
                <a16:creationId xmlns:a16="http://schemas.microsoft.com/office/drawing/2014/main" id="{9A84B8AF-E916-4CDD-B543-B489B3D96397}"/>
              </a:ext>
            </a:extLst>
          </p:cNvPr>
          <p:cNvSpPr txBox="1"/>
          <p:nvPr/>
        </p:nvSpPr>
        <p:spPr>
          <a:xfrm>
            <a:off x="6449234" y="7701455"/>
            <a:ext cx="145861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 of Aller in the present tense</a:t>
            </a:r>
            <a:endParaRPr dirty="0"/>
          </a:p>
        </p:txBody>
      </p:sp>
      <p:cxnSp>
        <p:nvCxnSpPr>
          <p:cNvPr id="240" name="Google Shape;159;p1">
            <a:extLst>
              <a:ext uri="{FF2B5EF4-FFF2-40B4-BE49-F238E27FC236}">
                <a16:creationId xmlns:a16="http://schemas.microsoft.com/office/drawing/2014/main" id="{BB4CB520-C3E0-4DE6-9385-0DB845691E71}"/>
              </a:ext>
            </a:extLst>
          </p:cNvPr>
          <p:cNvCxnSpPr/>
          <p:nvPr/>
        </p:nvCxnSpPr>
        <p:spPr>
          <a:xfrm rot="10800000">
            <a:off x="2287515" y="6041037"/>
            <a:ext cx="0" cy="4627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1" name="Google Shape;164;p1">
            <a:extLst>
              <a:ext uri="{FF2B5EF4-FFF2-40B4-BE49-F238E27FC236}">
                <a16:creationId xmlns:a16="http://schemas.microsoft.com/office/drawing/2014/main" id="{024A65C8-229A-4FC4-945C-7FACE2B715CC}"/>
              </a:ext>
            </a:extLst>
          </p:cNvPr>
          <p:cNvSpPr txBox="1"/>
          <p:nvPr/>
        </p:nvSpPr>
        <p:spPr>
          <a:xfrm>
            <a:off x="1754401" y="6514962"/>
            <a:ext cx="11478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Conjugating the perfect tense with ER verbs</a:t>
            </a:r>
            <a:endParaRPr dirty="0"/>
          </a:p>
        </p:txBody>
      </p:sp>
      <p:cxnSp>
        <p:nvCxnSpPr>
          <p:cNvPr id="242" name="Google Shape;159;p1">
            <a:extLst>
              <a:ext uri="{FF2B5EF4-FFF2-40B4-BE49-F238E27FC236}">
                <a16:creationId xmlns:a16="http://schemas.microsoft.com/office/drawing/2014/main" id="{FB771455-9407-4998-B98D-41986751A3AC}"/>
              </a:ext>
            </a:extLst>
          </p:cNvPr>
          <p:cNvCxnSpPr/>
          <p:nvPr/>
        </p:nvCxnSpPr>
        <p:spPr>
          <a:xfrm rot="10800000">
            <a:off x="6753389" y="6021805"/>
            <a:ext cx="0" cy="4627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3" name="Google Shape;164;p1">
            <a:extLst>
              <a:ext uri="{FF2B5EF4-FFF2-40B4-BE49-F238E27FC236}">
                <a16:creationId xmlns:a16="http://schemas.microsoft.com/office/drawing/2014/main" id="{816180B9-DDE7-48C1-BE49-BE4C337148D7}"/>
              </a:ext>
            </a:extLst>
          </p:cNvPr>
          <p:cNvSpPr txBox="1"/>
          <p:nvPr/>
        </p:nvSpPr>
        <p:spPr>
          <a:xfrm>
            <a:off x="5248305" y="4423782"/>
            <a:ext cx="14430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Conjugating the perfect tense with irregulars</a:t>
            </a:r>
            <a:endParaRPr dirty="0"/>
          </a:p>
        </p:txBody>
      </p:sp>
      <p:sp>
        <p:nvSpPr>
          <p:cNvPr id="244" name="Google Shape;164;p1">
            <a:extLst>
              <a:ext uri="{FF2B5EF4-FFF2-40B4-BE49-F238E27FC236}">
                <a16:creationId xmlns:a16="http://schemas.microsoft.com/office/drawing/2014/main" id="{D7230AA2-C1AA-46FA-9589-DA47B1460BD8}"/>
              </a:ext>
            </a:extLst>
          </p:cNvPr>
          <p:cNvSpPr txBox="1"/>
          <p:nvPr/>
        </p:nvSpPr>
        <p:spPr>
          <a:xfrm>
            <a:off x="6086832" y="6462205"/>
            <a:ext cx="14150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 tense activities with irregular verbs</a:t>
            </a:r>
            <a:endParaRPr dirty="0"/>
          </a:p>
        </p:txBody>
      </p:sp>
      <p:cxnSp>
        <p:nvCxnSpPr>
          <p:cNvPr id="245" name="Google Shape;110;p1">
            <a:extLst>
              <a:ext uri="{FF2B5EF4-FFF2-40B4-BE49-F238E27FC236}">
                <a16:creationId xmlns:a16="http://schemas.microsoft.com/office/drawing/2014/main" id="{D748B46D-36D2-4DE1-AF89-529D877745C7}"/>
              </a:ext>
            </a:extLst>
          </p:cNvPr>
          <p:cNvCxnSpPr/>
          <p:nvPr/>
        </p:nvCxnSpPr>
        <p:spPr>
          <a:xfrm>
            <a:off x="7393111" y="5144158"/>
            <a:ext cx="0" cy="51199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6" name="Google Shape;164;p1">
            <a:extLst>
              <a:ext uri="{FF2B5EF4-FFF2-40B4-BE49-F238E27FC236}">
                <a16:creationId xmlns:a16="http://schemas.microsoft.com/office/drawing/2014/main" id="{202526F4-CE41-4A76-91C0-6716B14CBBA9}"/>
              </a:ext>
            </a:extLst>
          </p:cNvPr>
          <p:cNvSpPr txBox="1"/>
          <p:nvPr/>
        </p:nvSpPr>
        <p:spPr>
          <a:xfrm>
            <a:off x="6708907" y="4575202"/>
            <a:ext cx="14430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C’était</a:t>
            </a:r>
            <a:r>
              <a:rPr lang="en-GB" sz="1200" dirty="0"/>
              <a:t> with opinions</a:t>
            </a:r>
            <a:endParaRPr dirty="0"/>
          </a:p>
        </p:txBody>
      </p:sp>
      <p:sp>
        <p:nvSpPr>
          <p:cNvPr id="247" name="Google Shape;164;p1">
            <a:extLst>
              <a:ext uri="{FF2B5EF4-FFF2-40B4-BE49-F238E27FC236}">
                <a16:creationId xmlns:a16="http://schemas.microsoft.com/office/drawing/2014/main" id="{CB08E83D-8FBF-4268-B449-75146CA0CC75}"/>
              </a:ext>
            </a:extLst>
          </p:cNvPr>
          <p:cNvSpPr txBox="1"/>
          <p:nvPr/>
        </p:nvSpPr>
        <p:spPr>
          <a:xfrm>
            <a:off x="8199174" y="6051654"/>
            <a:ext cx="14430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Negative sentences in the perfect tense</a:t>
            </a:r>
            <a:endParaRPr dirty="0"/>
          </a:p>
        </p:txBody>
      </p:sp>
      <p:cxnSp>
        <p:nvCxnSpPr>
          <p:cNvPr id="248" name="Google Shape;110;p1">
            <a:extLst>
              <a:ext uri="{FF2B5EF4-FFF2-40B4-BE49-F238E27FC236}">
                <a16:creationId xmlns:a16="http://schemas.microsoft.com/office/drawing/2014/main" id="{DC8DFF8C-DE57-4CCF-9D0D-E1267D7D8A3F}"/>
              </a:ext>
            </a:extLst>
          </p:cNvPr>
          <p:cNvCxnSpPr>
            <a:cxnSpLocks/>
          </p:cNvCxnSpPr>
          <p:nvPr/>
        </p:nvCxnSpPr>
        <p:spPr>
          <a:xfrm flipH="1" flipV="1">
            <a:off x="8672562" y="5047819"/>
            <a:ext cx="19037" cy="91966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9" name="Google Shape;164;p1">
            <a:extLst>
              <a:ext uri="{FF2B5EF4-FFF2-40B4-BE49-F238E27FC236}">
                <a16:creationId xmlns:a16="http://schemas.microsoft.com/office/drawing/2014/main" id="{94DF0E21-4C9A-4DC8-87D1-8DB3C850C598}"/>
              </a:ext>
            </a:extLst>
          </p:cNvPr>
          <p:cNvSpPr txBox="1"/>
          <p:nvPr/>
        </p:nvSpPr>
        <p:spPr>
          <a:xfrm>
            <a:off x="7638855" y="1234560"/>
            <a:ext cx="11478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Conjugating the perfect tense with IR and RE verbs</a:t>
            </a:r>
            <a:endParaRPr dirty="0"/>
          </a:p>
        </p:txBody>
      </p:sp>
      <p:sp>
        <p:nvSpPr>
          <p:cNvPr id="250" name="Google Shape;175;p1">
            <a:extLst>
              <a:ext uri="{FF2B5EF4-FFF2-40B4-BE49-F238E27FC236}">
                <a16:creationId xmlns:a16="http://schemas.microsoft.com/office/drawing/2014/main" id="{0EE6A55E-099C-44E7-9399-2324B52AE549}"/>
              </a:ext>
            </a:extLst>
          </p:cNvPr>
          <p:cNvSpPr txBox="1"/>
          <p:nvPr/>
        </p:nvSpPr>
        <p:spPr>
          <a:xfrm>
            <a:off x="5812032" y="3493971"/>
            <a:ext cx="10293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Using three tenses </a:t>
            </a:r>
            <a:endParaRPr sz="1200" dirty="0"/>
          </a:p>
        </p:txBody>
      </p:sp>
      <p:cxnSp>
        <p:nvCxnSpPr>
          <p:cNvPr id="251" name="Google Shape;104;p1">
            <a:extLst>
              <a:ext uri="{FF2B5EF4-FFF2-40B4-BE49-F238E27FC236}">
                <a16:creationId xmlns:a16="http://schemas.microsoft.com/office/drawing/2014/main" id="{64EFB333-B8EA-4D21-A743-0DB3A730A161}"/>
              </a:ext>
            </a:extLst>
          </p:cNvPr>
          <p:cNvCxnSpPr>
            <a:cxnSpLocks/>
          </p:cNvCxnSpPr>
          <p:nvPr/>
        </p:nvCxnSpPr>
        <p:spPr>
          <a:xfrm>
            <a:off x="5490285" y="1999243"/>
            <a:ext cx="1" cy="53739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2" name="Google Shape;175;p1">
            <a:extLst>
              <a:ext uri="{FF2B5EF4-FFF2-40B4-BE49-F238E27FC236}">
                <a16:creationId xmlns:a16="http://schemas.microsoft.com/office/drawing/2014/main" id="{77EF766A-166D-4C52-9820-91E49F58A7EE}"/>
              </a:ext>
            </a:extLst>
          </p:cNvPr>
          <p:cNvSpPr txBox="1"/>
          <p:nvPr/>
        </p:nvSpPr>
        <p:spPr>
          <a:xfrm>
            <a:off x="4996954" y="1348729"/>
            <a:ext cx="102939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Giving opinions in three tenses</a:t>
            </a:r>
            <a:endParaRPr sz="1200" dirty="0"/>
          </a:p>
        </p:txBody>
      </p:sp>
      <p:sp>
        <p:nvSpPr>
          <p:cNvPr id="253" name="Google Shape;164;p1">
            <a:extLst>
              <a:ext uri="{FF2B5EF4-FFF2-40B4-BE49-F238E27FC236}">
                <a16:creationId xmlns:a16="http://schemas.microsoft.com/office/drawing/2014/main" id="{DF6CF767-C6FB-44DB-905C-2DB70E275F01}"/>
              </a:ext>
            </a:extLst>
          </p:cNvPr>
          <p:cNvSpPr txBox="1"/>
          <p:nvPr/>
        </p:nvSpPr>
        <p:spPr>
          <a:xfrm>
            <a:off x="3726636" y="3471417"/>
            <a:ext cx="14430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Negative sentences in three tenses</a:t>
            </a:r>
            <a:endParaRPr dirty="0"/>
          </a:p>
        </p:txBody>
      </p:sp>
      <p:sp>
        <p:nvSpPr>
          <p:cNvPr id="254" name="Google Shape;164;p1">
            <a:extLst>
              <a:ext uri="{FF2B5EF4-FFF2-40B4-BE49-F238E27FC236}">
                <a16:creationId xmlns:a16="http://schemas.microsoft.com/office/drawing/2014/main" id="{8E4D27CF-6B6F-4260-AC43-7B7250587A20}"/>
              </a:ext>
            </a:extLst>
          </p:cNvPr>
          <p:cNvSpPr txBox="1"/>
          <p:nvPr/>
        </p:nvSpPr>
        <p:spPr>
          <a:xfrm>
            <a:off x="3471831" y="7726846"/>
            <a:ext cx="14430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Ce sera with opinions</a:t>
            </a:r>
            <a:endParaRPr dirty="0"/>
          </a:p>
        </p:txBody>
      </p:sp>
      <p:cxnSp>
        <p:nvCxnSpPr>
          <p:cNvPr id="255" name="Google Shape;159;p1">
            <a:extLst>
              <a:ext uri="{FF2B5EF4-FFF2-40B4-BE49-F238E27FC236}">
                <a16:creationId xmlns:a16="http://schemas.microsoft.com/office/drawing/2014/main" id="{184FD15E-F864-4DEA-A794-A79BC94EC02E}"/>
              </a:ext>
            </a:extLst>
          </p:cNvPr>
          <p:cNvCxnSpPr>
            <a:cxnSpLocks/>
          </p:cNvCxnSpPr>
          <p:nvPr/>
        </p:nvCxnSpPr>
        <p:spPr>
          <a:xfrm>
            <a:off x="4120632" y="8188470"/>
            <a:ext cx="0" cy="50064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BB8E295-A219-4C5E-A1E2-D1AACCA59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1" t="15417" r="12287" b="24887"/>
          <a:stretch/>
        </p:blipFill>
        <p:spPr>
          <a:xfrm>
            <a:off x="2038604" y="15605687"/>
            <a:ext cx="628601" cy="4969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F705ED3-D773-49C6-8ED1-92700BDB5B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136"/>
          <a:stretch/>
        </p:blipFill>
        <p:spPr>
          <a:xfrm>
            <a:off x="4914902" y="14418116"/>
            <a:ext cx="1055060" cy="4736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957F02E-8C0F-453F-8940-F62C3EF93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91" y="13175238"/>
            <a:ext cx="861375" cy="92290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8333989-D4C0-40D6-AB51-ED5DEDD3F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345" y="10397455"/>
            <a:ext cx="504959" cy="507497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70862D66-CED7-4B63-AFF9-5480D4C63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1" t="15417" r="12287" b="24887"/>
          <a:stretch/>
        </p:blipFill>
        <p:spPr>
          <a:xfrm>
            <a:off x="5071991" y="12963403"/>
            <a:ext cx="628601" cy="496938"/>
          </a:xfrm>
          <a:prstGeom prst="rect">
            <a:avLst/>
          </a:prstGeom>
        </p:spPr>
      </p:pic>
      <p:pic>
        <p:nvPicPr>
          <p:cNvPr id="257" name="Google Shape;186;p1">
            <a:extLst>
              <a:ext uri="{FF2B5EF4-FFF2-40B4-BE49-F238E27FC236}">
                <a16:creationId xmlns:a16="http://schemas.microsoft.com/office/drawing/2014/main" id="{9DE643EA-D552-46BE-83AD-EEBA5921FCE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06088" y="12589908"/>
            <a:ext cx="898176" cy="8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E1C9F692-A785-4D9A-B895-3580B2F5C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1" t="15417" r="12287" b="24887"/>
          <a:stretch/>
        </p:blipFill>
        <p:spPr>
          <a:xfrm>
            <a:off x="4619704" y="9085541"/>
            <a:ext cx="628601" cy="4969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AD02E94-32DE-4C72-8A88-9D8FC7F0C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3920"/>
          <a:stretch/>
        </p:blipFill>
        <p:spPr>
          <a:xfrm>
            <a:off x="862055" y="9732859"/>
            <a:ext cx="1766850" cy="93579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4993380-FD90-4079-9929-D4B01058C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2003" y="7323657"/>
            <a:ext cx="760398" cy="64529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4917497-B2CF-4122-81E4-DBE2CFDE8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6015" y="5496287"/>
            <a:ext cx="742514" cy="38310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EB3700A-7F04-492A-B182-1559F49360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3942" y="5015783"/>
            <a:ext cx="1456258" cy="842658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26A07397-A70A-4F75-A9F9-B6FA90E461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136"/>
          <a:stretch/>
        </p:blipFill>
        <p:spPr>
          <a:xfrm>
            <a:off x="7264473" y="4054880"/>
            <a:ext cx="1055060" cy="4736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6ED03F6-BAAF-4AD9-8009-867CCE6B41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7739" y="1316161"/>
            <a:ext cx="989772" cy="98977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567F6DD-4387-4078-A3CF-7406F24521A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2830"/>
          <a:stretch/>
        </p:blipFill>
        <p:spPr>
          <a:xfrm>
            <a:off x="1576688" y="1328472"/>
            <a:ext cx="824293" cy="1307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247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L.Allen</dc:creator>
  <cp:lastModifiedBy>Melissa Pitou</cp:lastModifiedBy>
  <cp:revision>11</cp:revision>
  <dcterms:modified xsi:type="dcterms:W3CDTF">2023-06-30T11:38:01Z</dcterms:modified>
</cp:coreProperties>
</file>