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720263" cy="176403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7EF"/>
    <a:srgbClr val="00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>
      <p:cViewPr>
        <p:scale>
          <a:sx n="70" d="100"/>
          <a:sy n="70" d="100"/>
        </p:scale>
        <p:origin x="10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sz="34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4474" y="-25371"/>
            <a:ext cx="9726896" cy="17665671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39437" y="52551"/>
            <a:ext cx="9405582" cy="16578599"/>
          </a:xfrm>
          <a:prstGeom prst="rect">
            <a:avLst/>
          </a:prstGeom>
          <a:solidFill>
            <a:schemeClr val="lt1"/>
          </a:solidFill>
          <a:ln w="41275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878922" y="14628305"/>
            <a:ext cx="6361359" cy="9033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860751" y="11549163"/>
            <a:ext cx="5993592" cy="900943"/>
          </a:xfrm>
          <a:prstGeom prst="rect">
            <a:avLst/>
          </a:prstGeom>
          <a:solidFill>
            <a:srgbClr val="BBD7E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rot="5400000" flipH="1">
            <a:off x="5643767" y="2699376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2059034" y="8474432"/>
            <a:ext cx="5872237" cy="89015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1F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4596208" y="5416784"/>
            <a:ext cx="3035213" cy="88203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820991" y="2319093"/>
            <a:ext cx="5827819" cy="90712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228095" y="2156892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418134" y="2360831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 rot="-5400000">
            <a:off x="992866" y="2404929"/>
            <a:ext cx="938427" cy="735967"/>
          </a:xfrm>
          <a:prstGeom prst="triangle">
            <a:avLst>
              <a:gd name="adj" fmla="val 48376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411872" y="2434148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dirty="0"/>
          </a:p>
        </p:txBody>
      </p:sp>
      <p:sp>
        <p:nvSpPr>
          <p:cNvPr id="103" name="Google Shape;103;p13"/>
          <p:cNvSpPr txBox="1"/>
          <p:nvPr/>
        </p:nvSpPr>
        <p:spPr>
          <a:xfrm>
            <a:off x="410990" y="2442533"/>
            <a:ext cx="84107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10</a:t>
            </a:r>
            <a:endParaRPr dirty="0"/>
          </a:p>
        </p:txBody>
      </p:sp>
      <p:sp>
        <p:nvSpPr>
          <p:cNvPr id="104" name="Google Shape;104;p13"/>
          <p:cNvSpPr/>
          <p:nvPr/>
        </p:nvSpPr>
        <p:spPr>
          <a:xfrm>
            <a:off x="7719341" y="14392003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7917085" y="14592788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6" name="Google Shape;106;p13"/>
          <p:cNvCxnSpPr>
            <a:cxnSpLocks/>
          </p:cNvCxnSpPr>
          <p:nvPr/>
        </p:nvCxnSpPr>
        <p:spPr>
          <a:xfrm flipV="1">
            <a:off x="7638826" y="15398705"/>
            <a:ext cx="0" cy="36618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9" name="Google Shape;109;p13"/>
          <p:cNvCxnSpPr>
            <a:cxnSpLocks/>
          </p:cNvCxnSpPr>
          <p:nvPr/>
        </p:nvCxnSpPr>
        <p:spPr>
          <a:xfrm flipH="1" flipV="1">
            <a:off x="4125917" y="15416875"/>
            <a:ext cx="12465" cy="37190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1" name="Google Shape;111;p13"/>
          <p:cNvCxnSpPr>
            <a:cxnSpLocks/>
          </p:cNvCxnSpPr>
          <p:nvPr/>
        </p:nvCxnSpPr>
        <p:spPr>
          <a:xfrm flipH="1" flipV="1">
            <a:off x="2788409" y="15374197"/>
            <a:ext cx="7573" cy="43139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4" name="Google Shape;114;p13"/>
          <p:cNvCxnSpPr/>
          <p:nvPr/>
        </p:nvCxnSpPr>
        <p:spPr>
          <a:xfrm rot="10800000">
            <a:off x="2526315" y="12262595"/>
            <a:ext cx="0" cy="30031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5" name="Google Shape;115;p13"/>
          <p:cNvCxnSpPr>
            <a:cxnSpLocks/>
          </p:cNvCxnSpPr>
          <p:nvPr/>
        </p:nvCxnSpPr>
        <p:spPr>
          <a:xfrm flipH="1" flipV="1">
            <a:off x="5671050" y="15398705"/>
            <a:ext cx="2772" cy="39032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8" name="Google Shape;118;p13"/>
          <p:cNvCxnSpPr>
            <a:cxnSpLocks/>
          </p:cNvCxnSpPr>
          <p:nvPr/>
        </p:nvCxnSpPr>
        <p:spPr>
          <a:xfrm flipH="1" flipV="1">
            <a:off x="5989499" y="12254362"/>
            <a:ext cx="1780" cy="33803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9" name="Google Shape;119;p13"/>
          <p:cNvCxnSpPr/>
          <p:nvPr/>
        </p:nvCxnSpPr>
        <p:spPr>
          <a:xfrm flipH="1">
            <a:off x="8571528" y="10703291"/>
            <a:ext cx="793" cy="989814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2" name="Google Shape;122;p13"/>
          <p:cNvCxnSpPr>
            <a:cxnSpLocks/>
          </p:cNvCxnSpPr>
          <p:nvPr/>
        </p:nvCxnSpPr>
        <p:spPr>
          <a:xfrm flipV="1">
            <a:off x="6759222" y="9160561"/>
            <a:ext cx="1" cy="49876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2185809" y="11425048"/>
            <a:ext cx="0" cy="33927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9" name="Google Shape;129;p13"/>
          <p:cNvSpPr txBox="1"/>
          <p:nvPr/>
        </p:nvSpPr>
        <p:spPr>
          <a:xfrm>
            <a:off x="1197060" y="8677062"/>
            <a:ext cx="9977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 charity fundraising </a:t>
            </a:r>
            <a:endParaRPr dirty="0"/>
          </a:p>
        </p:txBody>
      </p:sp>
      <p:cxnSp>
        <p:nvCxnSpPr>
          <p:cNvPr id="134" name="Google Shape;134;p13"/>
          <p:cNvCxnSpPr>
            <a:cxnSpLocks/>
          </p:cNvCxnSpPr>
          <p:nvPr/>
        </p:nvCxnSpPr>
        <p:spPr>
          <a:xfrm>
            <a:off x="3758268" y="11362574"/>
            <a:ext cx="7591" cy="35377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6" name="Google Shape;136;p13"/>
          <p:cNvCxnSpPr/>
          <p:nvPr/>
        </p:nvCxnSpPr>
        <p:spPr>
          <a:xfrm>
            <a:off x="5532331" y="11349512"/>
            <a:ext cx="0" cy="32965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3" name="Google Shape;143;p13"/>
          <p:cNvCxnSpPr>
            <a:cxnSpLocks/>
          </p:cNvCxnSpPr>
          <p:nvPr/>
        </p:nvCxnSpPr>
        <p:spPr>
          <a:xfrm>
            <a:off x="7622783" y="5019319"/>
            <a:ext cx="262248" cy="45505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3"/>
          <p:cNvCxnSpPr>
            <a:cxnSpLocks/>
          </p:cNvCxnSpPr>
          <p:nvPr/>
        </p:nvCxnSpPr>
        <p:spPr>
          <a:xfrm flipH="1">
            <a:off x="8334208" y="2422222"/>
            <a:ext cx="268097" cy="41063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5" name="Google Shape;145;p13"/>
          <p:cNvCxnSpPr>
            <a:cxnSpLocks/>
          </p:cNvCxnSpPr>
          <p:nvPr/>
        </p:nvCxnSpPr>
        <p:spPr>
          <a:xfrm flipV="1">
            <a:off x="8077815" y="4066962"/>
            <a:ext cx="524490" cy="1838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3" name="Google Shape;153;p13"/>
          <p:cNvSpPr txBox="1"/>
          <p:nvPr/>
        </p:nvSpPr>
        <p:spPr>
          <a:xfrm>
            <a:off x="12398" y="16893551"/>
            <a:ext cx="9726900" cy="52318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GB" dirty="0"/>
              <a:t>The following skills will be incorporated into all lessons:</a:t>
            </a:r>
          </a:p>
          <a:p>
            <a:pPr lvl="0" algn="ctr"/>
            <a:r>
              <a:rPr lang="en-GB" dirty="0"/>
              <a:t>listening, speaking, reading and writing (including translation).</a:t>
            </a:r>
          </a:p>
        </p:txBody>
      </p:sp>
      <p:cxnSp>
        <p:nvCxnSpPr>
          <p:cNvPr id="154" name="Google Shape;154;p13"/>
          <p:cNvCxnSpPr/>
          <p:nvPr/>
        </p:nvCxnSpPr>
        <p:spPr>
          <a:xfrm rot="10800000">
            <a:off x="8300423" y="9139076"/>
            <a:ext cx="569578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3"/>
          <p:cNvSpPr txBox="1"/>
          <p:nvPr/>
        </p:nvSpPr>
        <p:spPr>
          <a:xfrm>
            <a:off x="2230035" y="308300"/>
            <a:ext cx="5530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FRENCH AT PLECKGATE </a:t>
            </a:r>
            <a:endParaRPr sz="1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3"/>
          <p:cNvSpPr txBox="1"/>
          <p:nvPr/>
        </p:nvSpPr>
        <p:spPr>
          <a:xfrm>
            <a:off x="2423228" y="662479"/>
            <a:ext cx="525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9 LEARNING JOURNEY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13" descr="Image result for pleckgate high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2401" y="295086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3"/>
          <p:cNvSpPr/>
          <p:nvPr/>
        </p:nvSpPr>
        <p:spPr>
          <a:xfrm rot="-5400000" flipH="1">
            <a:off x="96017" y="5778226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3"/>
          <p:cNvSpPr/>
          <p:nvPr/>
        </p:nvSpPr>
        <p:spPr>
          <a:xfrm rot="5400000" flipH="1">
            <a:off x="5851254" y="8836443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1F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/>
          <p:nvPr/>
        </p:nvSpPr>
        <p:spPr>
          <a:xfrm rot="-5400000" flipH="1">
            <a:off x="-110261" y="11923294"/>
            <a:ext cx="3975310" cy="32318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BBD7E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999840" y="14180543"/>
            <a:ext cx="1432287" cy="15405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3"/>
          <p:cNvSpPr/>
          <p:nvPr/>
        </p:nvSpPr>
        <p:spPr>
          <a:xfrm>
            <a:off x="1159193" y="14364696"/>
            <a:ext cx="1119491" cy="106078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7428051" y="11113738"/>
            <a:ext cx="1412377" cy="147266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7602496" y="11346104"/>
            <a:ext cx="1024521" cy="96445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>
            <a:off x="1783351" y="8227414"/>
            <a:ext cx="1533381" cy="14170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>
            <a:off x="1925512" y="8341851"/>
            <a:ext cx="1217529" cy="112408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13"/>
          <p:cNvCxnSpPr>
            <a:cxnSpLocks/>
          </p:cNvCxnSpPr>
          <p:nvPr/>
        </p:nvCxnSpPr>
        <p:spPr>
          <a:xfrm>
            <a:off x="6086222" y="5180114"/>
            <a:ext cx="20183" cy="49127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3"/>
          <p:cNvCxnSpPr/>
          <p:nvPr/>
        </p:nvCxnSpPr>
        <p:spPr>
          <a:xfrm rot="10800000">
            <a:off x="4406435" y="12255654"/>
            <a:ext cx="0" cy="34674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8" name="Google Shape;178;p13"/>
          <p:cNvCxnSpPr>
            <a:cxnSpLocks/>
          </p:cNvCxnSpPr>
          <p:nvPr/>
        </p:nvCxnSpPr>
        <p:spPr>
          <a:xfrm>
            <a:off x="7454685" y="8288906"/>
            <a:ext cx="0" cy="42463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2" name="Google Shape;182;p13"/>
          <p:cNvCxnSpPr>
            <a:cxnSpLocks/>
          </p:cNvCxnSpPr>
          <p:nvPr/>
        </p:nvCxnSpPr>
        <p:spPr>
          <a:xfrm flipV="1">
            <a:off x="7047823" y="6098570"/>
            <a:ext cx="0" cy="45297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90" name="Google Shape;190;p13" descr="Image result for pleckgate high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8262" y="303238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TextBox 191">
            <a:extLst>
              <a:ext uri="{FF2B5EF4-FFF2-40B4-BE49-F238E27FC236}">
                <a16:creationId xmlns:a16="http://schemas.microsoft.com/office/drawing/2014/main" id="{BE9333C4-D75B-4450-945F-ADA236835938}"/>
              </a:ext>
            </a:extLst>
          </p:cNvPr>
          <p:cNvSpPr txBox="1"/>
          <p:nvPr/>
        </p:nvSpPr>
        <p:spPr>
          <a:xfrm>
            <a:off x="7365536" y="15739664"/>
            <a:ext cx="911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Where you live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080B6FAB-45E3-40EC-98E1-D15596F81D0C}"/>
              </a:ext>
            </a:extLst>
          </p:cNvPr>
          <p:cNvSpPr txBox="1"/>
          <p:nvPr/>
        </p:nvSpPr>
        <p:spPr>
          <a:xfrm>
            <a:off x="5052671" y="15786243"/>
            <a:ext cx="1236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 Family members 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D370124-5A83-494C-A9C2-DEE5180A22A0}"/>
              </a:ext>
            </a:extLst>
          </p:cNvPr>
          <p:cNvSpPr txBox="1"/>
          <p:nvPr/>
        </p:nvSpPr>
        <p:spPr>
          <a:xfrm>
            <a:off x="2424981" y="15805589"/>
            <a:ext cx="94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Describe your house</a:t>
            </a:r>
          </a:p>
        </p:txBody>
      </p:sp>
      <p:cxnSp>
        <p:nvCxnSpPr>
          <p:cNvPr id="201" name="Google Shape;110;p13">
            <a:extLst>
              <a:ext uri="{FF2B5EF4-FFF2-40B4-BE49-F238E27FC236}">
                <a16:creationId xmlns:a16="http://schemas.microsoft.com/office/drawing/2014/main" id="{663FC3ED-925D-466A-8DBF-76878B2F1B9D}"/>
              </a:ext>
            </a:extLst>
          </p:cNvPr>
          <p:cNvCxnSpPr>
            <a:cxnSpLocks/>
          </p:cNvCxnSpPr>
          <p:nvPr/>
        </p:nvCxnSpPr>
        <p:spPr>
          <a:xfrm>
            <a:off x="7091317" y="14424629"/>
            <a:ext cx="2962" cy="3832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2" name="Google Shape;112;p13"/>
          <p:cNvCxnSpPr>
            <a:cxnSpLocks/>
          </p:cNvCxnSpPr>
          <p:nvPr/>
        </p:nvCxnSpPr>
        <p:spPr>
          <a:xfrm>
            <a:off x="5391199" y="14442579"/>
            <a:ext cx="0" cy="37145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2" name="Google Shape;107;p13">
            <a:extLst>
              <a:ext uri="{FF2B5EF4-FFF2-40B4-BE49-F238E27FC236}">
                <a16:creationId xmlns:a16="http://schemas.microsoft.com/office/drawing/2014/main" id="{F7AEAF48-D7A9-40C1-8938-0A176C0734F5}"/>
              </a:ext>
            </a:extLst>
          </p:cNvPr>
          <p:cNvCxnSpPr>
            <a:cxnSpLocks/>
          </p:cNvCxnSpPr>
          <p:nvPr/>
        </p:nvCxnSpPr>
        <p:spPr>
          <a:xfrm>
            <a:off x="3886543" y="14373669"/>
            <a:ext cx="0" cy="43744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101A1E9F-C610-47F0-9BC5-A0D686097B8E}"/>
              </a:ext>
            </a:extLst>
          </p:cNvPr>
          <p:cNvSpPr txBox="1"/>
          <p:nvPr/>
        </p:nvSpPr>
        <p:spPr>
          <a:xfrm>
            <a:off x="1040418" y="14688303"/>
            <a:ext cx="1205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House and home</a:t>
            </a:r>
          </a:p>
        </p:txBody>
      </p:sp>
      <p:cxnSp>
        <p:nvCxnSpPr>
          <p:cNvPr id="126" name="Google Shape;126;p13"/>
          <p:cNvCxnSpPr>
            <a:cxnSpLocks/>
            <a:stCxn id="163" idx="1"/>
          </p:cNvCxnSpPr>
          <p:nvPr/>
        </p:nvCxnSpPr>
        <p:spPr>
          <a:xfrm flipH="1" flipV="1">
            <a:off x="999840" y="13584039"/>
            <a:ext cx="259369" cy="9141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556A224B-907A-4E7D-93DD-AB04B804AD74}"/>
              </a:ext>
            </a:extLst>
          </p:cNvPr>
          <p:cNvSpPr txBox="1"/>
          <p:nvPr/>
        </p:nvSpPr>
        <p:spPr>
          <a:xfrm>
            <a:off x="149537" y="11393389"/>
            <a:ext cx="1191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Chores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520D931B-F99F-4A08-987C-15EA0F8B6ED6}"/>
              </a:ext>
            </a:extLst>
          </p:cNvPr>
          <p:cNvSpPr txBox="1"/>
          <p:nvPr/>
        </p:nvSpPr>
        <p:spPr>
          <a:xfrm>
            <a:off x="1558899" y="10905634"/>
            <a:ext cx="115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Perfect tense </a:t>
            </a:r>
            <a:r>
              <a:rPr lang="en-GB" sz="1200" dirty="0" err="1"/>
              <a:t>avoir</a:t>
            </a:r>
            <a:r>
              <a:rPr lang="en-GB" sz="1200" dirty="0"/>
              <a:t> 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C2980614-C07E-43F4-A6C0-CECF8A6715C6}"/>
              </a:ext>
            </a:extLst>
          </p:cNvPr>
          <p:cNvSpPr txBox="1"/>
          <p:nvPr/>
        </p:nvSpPr>
        <p:spPr>
          <a:xfrm>
            <a:off x="3246043" y="10997121"/>
            <a:ext cx="1243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Daily routines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33677ADF-8B56-4D4A-8CBD-283BBB3F6EFA}"/>
              </a:ext>
            </a:extLst>
          </p:cNvPr>
          <p:cNvSpPr txBox="1"/>
          <p:nvPr/>
        </p:nvSpPr>
        <p:spPr>
          <a:xfrm>
            <a:off x="4817581" y="11005626"/>
            <a:ext cx="1511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Telling the time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680805DE-CFB1-40A0-AE1D-F75D5A24C4BF}"/>
              </a:ext>
            </a:extLst>
          </p:cNvPr>
          <p:cNvSpPr txBox="1"/>
          <p:nvPr/>
        </p:nvSpPr>
        <p:spPr>
          <a:xfrm>
            <a:off x="7496266" y="11615501"/>
            <a:ext cx="1205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Free time and technology</a:t>
            </a:r>
          </a:p>
        </p:txBody>
      </p:sp>
      <p:cxnSp>
        <p:nvCxnSpPr>
          <p:cNvPr id="219" name="Google Shape;177;p13">
            <a:extLst>
              <a:ext uri="{FF2B5EF4-FFF2-40B4-BE49-F238E27FC236}">
                <a16:creationId xmlns:a16="http://schemas.microsoft.com/office/drawing/2014/main" id="{5C9CF53A-050F-4F4C-B5DA-28B967D4C157}"/>
              </a:ext>
            </a:extLst>
          </p:cNvPr>
          <p:cNvCxnSpPr>
            <a:cxnSpLocks/>
          </p:cNvCxnSpPr>
          <p:nvPr/>
        </p:nvCxnSpPr>
        <p:spPr>
          <a:xfrm flipV="1">
            <a:off x="7142294" y="12280903"/>
            <a:ext cx="1626" cy="33549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21" name="TextBox 220">
            <a:extLst>
              <a:ext uri="{FF2B5EF4-FFF2-40B4-BE49-F238E27FC236}">
                <a16:creationId xmlns:a16="http://schemas.microsoft.com/office/drawing/2014/main" id="{BDDCCFC9-04E2-4FF9-ADCE-7902A76D0C5A}"/>
              </a:ext>
            </a:extLst>
          </p:cNvPr>
          <p:cNvSpPr txBox="1"/>
          <p:nvPr/>
        </p:nvSpPr>
        <p:spPr>
          <a:xfrm>
            <a:off x="7162493" y="10269265"/>
            <a:ext cx="1461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Leisure activities perfect (past) tense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3B0580C4-59F2-411D-9BB6-3F0A9CA9AD6A}"/>
              </a:ext>
            </a:extLst>
          </p:cNvPr>
          <p:cNvSpPr txBox="1"/>
          <p:nvPr/>
        </p:nvSpPr>
        <p:spPr>
          <a:xfrm>
            <a:off x="6254393" y="9657939"/>
            <a:ext cx="1084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Telling the time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525B21DD-C808-4ABB-B4C4-44EB973CEAA6}"/>
              </a:ext>
            </a:extLst>
          </p:cNvPr>
          <p:cNvSpPr txBox="1"/>
          <p:nvPr/>
        </p:nvSpPr>
        <p:spPr>
          <a:xfrm>
            <a:off x="4541384" y="9659330"/>
            <a:ext cx="1279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Means of transport</a:t>
            </a:r>
          </a:p>
        </p:txBody>
      </p:sp>
      <p:cxnSp>
        <p:nvCxnSpPr>
          <p:cNvPr id="226" name="Google Shape;123;p13">
            <a:extLst>
              <a:ext uri="{FF2B5EF4-FFF2-40B4-BE49-F238E27FC236}">
                <a16:creationId xmlns:a16="http://schemas.microsoft.com/office/drawing/2014/main" id="{BB4845F9-010E-4D4A-9059-0A44E6097C6F}"/>
              </a:ext>
            </a:extLst>
          </p:cNvPr>
          <p:cNvCxnSpPr>
            <a:cxnSpLocks/>
          </p:cNvCxnSpPr>
          <p:nvPr/>
        </p:nvCxnSpPr>
        <p:spPr>
          <a:xfrm flipV="1">
            <a:off x="5302980" y="9170896"/>
            <a:ext cx="0" cy="46270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29" name="TextBox 228">
            <a:extLst>
              <a:ext uri="{FF2B5EF4-FFF2-40B4-BE49-F238E27FC236}">
                <a16:creationId xmlns:a16="http://schemas.microsoft.com/office/drawing/2014/main" id="{2AB628BD-DBCE-451E-A2B1-40A0B500E69B}"/>
              </a:ext>
            </a:extLst>
          </p:cNvPr>
          <p:cNvSpPr txBox="1"/>
          <p:nvPr/>
        </p:nvSpPr>
        <p:spPr>
          <a:xfrm>
            <a:off x="8341527" y="8145983"/>
            <a:ext cx="116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Perfect tense</a:t>
            </a:r>
          </a:p>
          <a:p>
            <a:pPr algn="ctr"/>
            <a:r>
              <a:rPr lang="en-GB" sz="1200" dirty="0" err="1"/>
              <a:t>être</a:t>
            </a:r>
            <a:r>
              <a:rPr lang="en-GB" sz="1200" dirty="0"/>
              <a:t> verbs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74A914F-C78B-4B25-A6DB-AD9A511BB3C6}"/>
              </a:ext>
            </a:extLst>
          </p:cNvPr>
          <p:cNvSpPr txBox="1"/>
          <p:nvPr/>
        </p:nvSpPr>
        <p:spPr>
          <a:xfrm>
            <a:off x="1947072" y="8775834"/>
            <a:ext cx="1205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Healthy living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F063CFAC-1B22-4007-AC37-D077F65D6A3D}"/>
              </a:ext>
            </a:extLst>
          </p:cNvPr>
          <p:cNvSpPr txBox="1"/>
          <p:nvPr/>
        </p:nvSpPr>
        <p:spPr>
          <a:xfrm>
            <a:off x="146797" y="9077444"/>
            <a:ext cx="102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Sport &amp; fitness 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35C7B9FC-96E4-4767-9B58-E2C83DBBEC88}"/>
              </a:ext>
            </a:extLst>
          </p:cNvPr>
          <p:cNvSpPr txBox="1"/>
          <p:nvPr/>
        </p:nvSpPr>
        <p:spPr>
          <a:xfrm>
            <a:off x="1513358" y="7210123"/>
            <a:ext cx="1464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Healthy eating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5AE3EBB0-F6D9-4056-94B0-D0000E6DEF3E}"/>
              </a:ext>
            </a:extLst>
          </p:cNvPr>
          <p:cNvSpPr txBox="1"/>
          <p:nvPr/>
        </p:nvSpPr>
        <p:spPr>
          <a:xfrm>
            <a:off x="72342" y="5493469"/>
            <a:ext cx="129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Making plans to get fit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FBDF96F2-9778-4F1E-85AC-D7908551FCAE}"/>
              </a:ext>
            </a:extLst>
          </p:cNvPr>
          <p:cNvSpPr txBox="1"/>
          <p:nvPr/>
        </p:nvSpPr>
        <p:spPr>
          <a:xfrm>
            <a:off x="895690" y="5024837"/>
            <a:ext cx="1299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Resolutions 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A4E0AE51-A3BC-4E75-A8C9-2D6A01D8B56E}"/>
              </a:ext>
            </a:extLst>
          </p:cNvPr>
          <p:cNvSpPr txBox="1"/>
          <p:nvPr/>
        </p:nvSpPr>
        <p:spPr>
          <a:xfrm>
            <a:off x="6326825" y="6544028"/>
            <a:ext cx="146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Direct object pronouns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6DD7D103-0EEC-4988-A339-D8FDC4AE653B}"/>
              </a:ext>
            </a:extLst>
          </p:cNvPr>
          <p:cNvSpPr txBox="1"/>
          <p:nvPr/>
        </p:nvSpPr>
        <p:spPr>
          <a:xfrm>
            <a:off x="3168068" y="6555189"/>
            <a:ext cx="102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Opinions + reasons 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EF15AEE5-23C0-4603-980B-225756609F13}"/>
              </a:ext>
            </a:extLst>
          </p:cNvPr>
          <p:cNvSpPr txBox="1"/>
          <p:nvPr/>
        </p:nvSpPr>
        <p:spPr>
          <a:xfrm>
            <a:off x="5677298" y="4815382"/>
            <a:ext cx="649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Jobs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A8891B2-2AAE-4249-ADFF-0553A100B65D}"/>
              </a:ext>
            </a:extLst>
          </p:cNvPr>
          <p:cNvSpPr txBox="1"/>
          <p:nvPr/>
        </p:nvSpPr>
        <p:spPr>
          <a:xfrm>
            <a:off x="1773681" y="3452838"/>
            <a:ext cx="1299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i="1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D45F0056-1482-4EEC-9AEF-F3E59C8FC0C3}"/>
              </a:ext>
            </a:extLst>
          </p:cNvPr>
          <p:cNvSpPr txBox="1"/>
          <p:nvPr/>
        </p:nvSpPr>
        <p:spPr>
          <a:xfrm>
            <a:off x="3041198" y="1715078"/>
            <a:ext cx="1313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Predictions – near future </a:t>
            </a:r>
          </a:p>
        </p:txBody>
      </p:sp>
      <p:cxnSp>
        <p:nvCxnSpPr>
          <p:cNvPr id="248" name="Google Shape;182;p13">
            <a:extLst>
              <a:ext uri="{FF2B5EF4-FFF2-40B4-BE49-F238E27FC236}">
                <a16:creationId xmlns:a16="http://schemas.microsoft.com/office/drawing/2014/main" id="{8D78EA99-FA25-49A9-B848-9B8A1EBD0C9D}"/>
              </a:ext>
            </a:extLst>
          </p:cNvPr>
          <p:cNvCxnSpPr>
            <a:cxnSpLocks/>
          </p:cNvCxnSpPr>
          <p:nvPr/>
        </p:nvCxnSpPr>
        <p:spPr>
          <a:xfrm flipH="1">
            <a:off x="3751094" y="2179156"/>
            <a:ext cx="342" cy="33187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66;p13">
            <a:extLst>
              <a:ext uri="{FF2B5EF4-FFF2-40B4-BE49-F238E27FC236}">
                <a16:creationId xmlns:a16="http://schemas.microsoft.com/office/drawing/2014/main" id="{BBD0BC1E-7DA0-4DEF-B1DB-BEEC0A32C0E2}"/>
              </a:ext>
            </a:extLst>
          </p:cNvPr>
          <p:cNvCxnSpPr>
            <a:cxnSpLocks/>
          </p:cNvCxnSpPr>
          <p:nvPr/>
        </p:nvCxnSpPr>
        <p:spPr>
          <a:xfrm flipV="1">
            <a:off x="2824388" y="3050813"/>
            <a:ext cx="0" cy="42663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2" name="TextBox 151">
            <a:extLst>
              <a:ext uri="{FF2B5EF4-FFF2-40B4-BE49-F238E27FC236}">
                <a16:creationId xmlns:a16="http://schemas.microsoft.com/office/drawing/2014/main" id="{6238BD63-F557-4980-95AF-4507743DB450}"/>
              </a:ext>
            </a:extLst>
          </p:cNvPr>
          <p:cNvSpPr txBox="1"/>
          <p:nvPr/>
        </p:nvSpPr>
        <p:spPr>
          <a:xfrm>
            <a:off x="7746648" y="14824049"/>
            <a:ext cx="1205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My family and life at home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D8A3E19F-86D3-44E7-85ED-154A8F058178}"/>
              </a:ext>
            </a:extLst>
          </p:cNvPr>
          <p:cNvSpPr txBox="1"/>
          <p:nvPr/>
        </p:nvSpPr>
        <p:spPr>
          <a:xfrm>
            <a:off x="1259209" y="13444622"/>
            <a:ext cx="1236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Activities I do at home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0159A97F-8620-4148-8F36-2B4958098BB6}"/>
              </a:ext>
            </a:extLst>
          </p:cNvPr>
          <p:cNvSpPr txBox="1"/>
          <p:nvPr/>
        </p:nvSpPr>
        <p:spPr>
          <a:xfrm>
            <a:off x="6594751" y="7761180"/>
            <a:ext cx="164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Question word “</a:t>
            </a:r>
            <a:r>
              <a:rPr lang="en-GB" sz="1200" dirty="0" err="1"/>
              <a:t>qu’est</a:t>
            </a:r>
            <a:r>
              <a:rPr lang="en-GB" sz="1200" dirty="0"/>
              <a:t>-</a:t>
            </a:r>
            <a:r>
              <a:rPr lang="en-GB" sz="1200" dirty="0" err="1"/>
              <a:t>ce</a:t>
            </a:r>
            <a:r>
              <a:rPr lang="en-GB" sz="1200" dirty="0"/>
              <a:t>-que”</a:t>
            </a:r>
          </a:p>
        </p:txBody>
      </p:sp>
      <p:cxnSp>
        <p:nvCxnSpPr>
          <p:cNvPr id="146" name="Google Shape;146;p13"/>
          <p:cNvCxnSpPr>
            <a:cxnSpLocks/>
          </p:cNvCxnSpPr>
          <p:nvPr/>
        </p:nvCxnSpPr>
        <p:spPr>
          <a:xfrm flipV="1">
            <a:off x="829608" y="8720656"/>
            <a:ext cx="276181" cy="29808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09F3E34C-ACA2-4D00-AA7D-E1E285086EA2}"/>
              </a:ext>
            </a:extLst>
          </p:cNvPr>
          <p:cNvSpPr txBox="1"/>
          <p:nvPr/>
        </p:nvSpPr>
        <p:spPr>
          <a:xfrm>
            <a:off x="1807974" y="6619284"/>
            <a:ext cx="1175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Food + drink</a:t>
            </a:r>
          </a:p>
        </p:txBody>
      </p:sp>
      <p:cxnSp>
        <p:nvCxnSpPr>
          <p:cNvPr id="235" name="Google Shape;164;p13">
            <a:extLst>
              <a:ext uri="{FF2B5EF4-FFF2-40B4-BE49-F238E27FC236}">
                <a16:creationId xmlns:a16="http://schemas.microsoft.com/office/drawing/2014/main" id="{36CA9135-6384-4AF4-A3F3-25F93F94520B}"/>
              </a:ext>
            </a:extLst>
          </p:cNvPr>
          <p:cNvCxnSpPr>
            <a:cxnSpLocks/>
          </p:cNvCxnSpPr>
          <p:nvPr/>
        </p:nvCxnSpPr>
        <p:spPr>
          <a:xfrm flipH="1" flipV="1">
            <a:off x="5970159" y="3109169"/>
            <a:ext cx="4065" cy="41276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67" name="TextBox 266">
            <a:extLst>
              <a:ext uri="{FF2B5EF4-FFF2-40B4-BE49-F238E27FC236}">
                <a16:creationId xmlns:a16="http://schemas.microsoft.com/office/drawing/2014/main" id="{5696FB82-1E36-4575-B5B7-5665B169DFB4}"/>
              </a:ext>
            </a:extLst>
          </p:cNvPr>
          <p:cNvSpPr txBox="1"/>
          <p:nvPr/>
        </p:nvSpPr>
        <p:spPr>
          <a:xfrm>
            <a:off x="8050522" y="1897912"/>
            <a:ext cx="130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Talking about your job</a:t>
            </a:r>
          </a:p>
        </p:txBody>
      </p:sp>
      <p:cxnSp>
        <p:nvCxnSpPr>
          <p:cNvPr id="268" name="Google Shape;144;p13">
            <a:extLst>
              <a:ext uri="{FF2B5EF4-FFF2-40B4-BE49-F238E27FC236}">
                <a16:creationId xmlns:a16="http://schemas.microsoft.com/office/drawing/2014/main" id="{D2B14A19-D97B-49C1-BFCE-7FC6A9FE70C7}"/>
              </a:ext>
            </a:extLst>
          </p:cNvPr>
          <p:cNvCxnSpPr>
            <a:cxnSpLocks/>
          </p:cNvCxnSpPr>
          <p:nvPr/>
        </p:nvCxnSpPr>
        <p:spPr>
          <a:xfrm>
            <a:off x="5316335" y="2009248"/>
            <a:ext cx="1" cy="53635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79C78DE2-4B7E-4669-8014-CA558D1EE857}"/>
              </a:ext>
            </a:extLst>
          </p:cNvPr>
          <p:cNvSpPr txBox="1"/>
          <p:nvPr/>
        </p:nvSpPr>
        <p:spPr>
          <a:xfrm>
            <a:off x="4085734" y="3501252"/>
            <a:ext cx="950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Adjectival agreement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4805AAB2-09EA-4B6F-AF6D-1D258E80DE46}"/>
              </a:ext>
            </a:extLst>
          </p:cNvPr>
          <p:cNvSpPr txBox="1"/>
          <p:nvPr/>
        </p:nvSpPr>
        <p:spPr>
          <a:xfrm>
            <a:off x="4034667" y="7938908"/>
            <a:ext cx="114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Time phrases</a:t>
            </a:r>
          </a:p>
        </p:txBody>
      </p:sp>
      <p:cxnSp>
        <p:nvCxnSpPr>
          <p:cNvPr id="185" name="Google Shape;178;p13">
            <a:extLst>
              <a:ext uri="{FF2B5EF4-FFF2-40B4-BE49-F238E27FC236}">
                <a16:creationId xmlns:a16="http://schemas.microsoft.com/office/drawing/2014/main" id="{5904A122-383C-43F8-8549-F11D01A08D1D}"/>
              </a:ext>
            </a:extLst>
          </p:cNvPr>
          <p:cNvCxnSpPr>
            <a:cxnSpLocks/>
          </p:cNvCxnSpPr>
          <p:nvPr/>
        </p:nvCxnSpPr>
        <p:spPr>
          <a:xfrm flipH="1">
            <a:off x="6096313" y="8241349"/>
            <a:ext cx="2866" cy="49958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F527220A-F1D6-4712-89A0-882780F2408D}"/>
              </a:ext>
            </a:extLst>
          </p:cNvPr>
          <p:cNvSpPr txBox="1"/>
          <p:nvPr/>
        </p:nvSpPr>
        <p:spPr>
          <a:xfrm>
            <a:off x="4557936" y="1729536"/>
            <a:ext cx="1696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Describe characters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A341751F-B18E-4247-AEBA-A55300EF7846}"/>
              </a:ext>
            </a:extLst>
          </p:cNvPr>
          <p:cNvSpPr txBox="1"/>
          <p:nvPr/>
        </p:nvSpPr>
        <p:spPr>
          <a:xfrm>
            <a:off x="7047823" y="4593805"/>
            <a:ext cx="858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Opinions + reasons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F044AB34-1B47-4FED-914E-5419829FF9D8}"/>
              </a:ext>
            </a:extLst>
          </p:cNvPr>
          <p:cNvSpPr txBox="1"/>
          <p:nvPr/>
        </p:nvSpPr>
        <p:spPr>
          <a:xfrm>
            <a:off x="3691075" y="15782860"/>
            <a:ext cx="1236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Describe your family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01B0160-F744-495A-866C-6F36AC771422}"/>
              </a:ext>
            </a:extLst>
          </p:cNvPr>
          <p:cNvSpPr txBox="1"/>
          <p:nvPr/>
        </p:nvSpPr>
        <p:spPr>
          <a:xfrm>
            <a:off x="6564155" y="13646625"/>
            <a:ext cx="1531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Regular and irregular verbs in the present tense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14D870A-8ABD-4966-BF5B-EED2C771119D}"/>
              </a:ext>
            </a:extLst>
          </p:cNvPr>
          <p:cNvSpPr txBox="1"/>
          <p:nvPr/>
        </p:nvSpPr>
        <p:spPr>
          <a:xfrm>
            <a:off x="4811305" y="13727338"/>
            <a:ext cx="1208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Opinions with direct object pronouns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644DE2B-4BFA-4423-8E1E-4DA8D70A4061}"/>
              </a:ext>
            </a:extLst>
          </p:cNvPr>
          <p:cNvSpPr txBox="1"/>
          <p:nvPr/>
        </p:nvSpPr>
        <p:spPr>
          <a:xfrm>
            <a:off x="3426879" y="13888200"/>
            <a:ext cx="108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Possessive pronouns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270130F-3749-4641-ADF2-C8D36140C135}"/>
              </a:ext>
            </a:extLst>
          </p:cNvPr>
          <p:cNvSpPr txBox="1"/>
          <p:nvPr/>
        </p:nvSpPr>
        <p:spPr>
          <a:xfrm>
            <a:off x="2007783" y="12572519"/>
            <a:ext cx="1221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IR, ER, RE verbs in the present tense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A6966EE9-6F3B-43E5-A4BB-3A618DA6D6EF}"/>
              </a:ext>
            </a:extLst>
          </p:cNvPr>
          <p:cNvSpPr txBox="1"/>
          <p:nvPr/>
        </p:nvSpPr>
        <p:spPr>
          <a:xfrm>
            <a:off x="3842939" y="12631970"/>
            <a:ext cx="1322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Reflexive verbs in the present tense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4C86239A-1E3D-49DE-AF38-77127CB475DE}"/>
              </a:ext>
            </a:extLst>
          </p:cNvPr>
          <p:cNvSpPr txBox="1"/>
          <p:nvPr/>
        </p:nvSpPr>
        <p:spPr>
          <a:xfrm>
            <a:off x="5532331" y="12655659"/>
            <a:ext cx="1148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Two parts verb structure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FAEE8DF9-2457-447F-A41C-45BCEF8D0E22}"/>
              </a:ext>
            </a:extLst>
          </p:cNvPr>
          <p:cNvSpPr txBox="1"/>
          <p:nvPr/>
        </p:nvSpPr>
        <p:spPr>
          <a:xfrm>
            <a:off x="6731381" y="12660092"/>
            <a:ext cx="1107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Question word “Que”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26C68D9C-A848-455E-9C3E-22CEFB3BA4D5}"/>
              </a:ext>
            </a:extLst>
          </p:cNvPr>
          <p:cNvSpPr txBox="1"/>
          <p:nvPr/>
        </p:nvSpPr>
        <p:spPr>
          <a:xfrm>
            <a:off x="5438265" y="7781075"/>
            <a:ext cx="116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Perfect tense</a:t>
            </a:r>
          </a:p>
          <a:p>
            <a:pPr algn="ctr"/>
            <a:r>
              <a:rPr lang="en-GB" sz="1200" dirty="0" err="1"/>
              <a:t>avoir</a:t>
            </a:r>
            <a:r>
              <a:rPr lang="en-GB" sz="1200" dirty="0"/>
              <a:t> verbs</a:t>
            </a:r>
          </a:p>
        </p:txBody>
      </p:sp>
      <p:pic>
        <p:nvPicPr>
          <p:cNvPr id="179" name="Picture 178">
            <a:extLst>
              <a:ext uri="{FF2B5EF4-FFF2-40B4-BE49-F238E27FC236}">
                <a16:creationId xmlns:a16="http://schemas.microsoft.com/office/drawing/2014/main" id="{0CA19660-DA6B-4476-BB79-D7A70848C8C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830"/>
          <a:stretch/>
        </p:blipFill>
        <p:spPr>
          <a:xfrm>
            <a:off x="1990507" y="835484"/>
            <a:ext cx="824293" cy="1307125"/>
          </a:xfrm>
          <a:prstGeom prst="rect">
            <a:avLst/>
          </a:prstGeom>
        </p:spPr>
      </p:pic>
      <p:sp>
        <p:nvSpPr>
          <p:cNvPr id="198" name="TextBox 197">
            <a:extLst>
              <a:ext uri="{FF2B5EF4-FFF2-40B4-BE49-F238E27FC236}">
                <a16:creationId xmlns:a16="http://schemas.microsoft.com/office/drawing/2014/main" id="{BA38FE81-88A6-4F35-8ED9-3A18E31057C8}"/>
              </a:ext>
            </a:extLst>
          </p:cNvPr>
          <p:cNvSpPr txBox="1"/>
          <p:nvPr/>
        </p:nvSpPr>
        <p:spPr>
          <a:xfrm>
            <a:off x="2431689" y="4707950"/>
            <a:ext cx="1299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Body parts + what hurts </a:t>
            </a:r>
          </a:p>
        </p:txBody>
      </p:sp>
      <p:pic>
        <p:nvPicPr>
          <p:cNvPr id="206" name="Picture 205">
            <a:extLst>
              <a:ext uri="{FF2B5EF4-FFF2-40B4-BE49-F238E27FC236}">
                <a16:creationId xmlns:a16="http://schemas.microsoft.com/office/drawing/2014/main" id="{3AF0EE06-8859-4013-8D2A-CCFF721CC87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201" t="15417" r="12287" b="24887"/>
          <a:stretch/>
        </p:blipFill>
        <p:spPr>
          <a:xfrm>
            <a:off x="7602784" y="12662114"/>
            <a:ext cx="628601" cy="496938"/>
          </a:xfrm>
          <a:prstGeom prst="rect">
            <a:avLst/>
          </a:prstGeom>
        </p:spPr>
      </p:pic>
      <p:pic>
        <p:nvPicPr>
          <p:cNvPr id="214" name="Picture 213">
            <a:extLst>
              <a:ext uri="{FF2B5EF4-FFF2-40B4-BE49-F238E27FC236}">
                <a16:creationId xmlns:a16="http://schemas.microsoft.com/office/drawing/2014/main" id="{022B2CF6-AF1B-4290-BD57-C9550873276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201" t="15417" r="12287" b="24887"/>
          <a:stretch/>
        </p:blipFill>
        <p:spPr>
          <a:xfrm>
            <a:off x="7638826" y="7339102"/>
            <a:ext cx="628601" cy="496938"/>
          </a:xfrm>
          <a:prstGeom prst="rect">
            <a:avLst/>
          </a:prstGeom>
        </p:spPr>
      </p:pic>
      <p:cxnSp>
        <p:nvCxnSpPr>
          <p:cNvPr id="215" name="Google Shape;178;p13">
            <a:extLst>
              <a:ext uri="{FF2B5EF4-FFF2-40B4-BE49-F238E27FC236}">
                <a16:creationId xmlns:a16="http://schemas.microsoft.com/office/drawing/2014/main" id="{DB5AF86C-16F0-46BB-B1F6-55BBB48EB220}"/>
              </a:ext>
            </a:extLst>
          </p:cNvPr>
          <p:cNvCxnSpPr>
            <a:cxnSpLocks/>
          </p:cNvCxnSpPr>
          <p:nvPr/>
        </p:nvCxnSpPr>
        <p:spPr>
          <a:xfrm flipH="1">
            <a:off x="4699397" y="8297588"/>
            <a:ext cx="7482" cy="37947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7" name="Google Shape;146;p13">
            <a:extLst>
              <a:ext uri="{FF2B5EF4-FFF2-40B4-BE49-F238E27FC236}">
                <a16:creationId xmlns:a16="http://schemas.microsoft.com/office/drawing/2014/main" id="{B7CFE0F4-62CE-45E5-9ABE-F463BFCAB3E0}"/>
              </a:ext>
            </a:extLst>
          </p:cNvPr>
          <p:cNvCxnSpPr>
            <a:cxnSpLocks/>
            <a:stCxn id="233" idx="1"/>
          </p:cNvCxnSpPr>
          <p:nvPr/>
        </p:nvCxnSpPr>
        <p:spPr>
          <a:xfrm flipH="1" flipV="1">
            <a:off x="1094402" y="7339103"/>
            <a:ext cx="418956" cy="952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20" name="Google Shape;146;p13">
            <a:extLst>
              <a:ext uri="{FF2B5EF4-FFF2-40B4-BE49-F238E27FC236}">
                <a16:creationId xmlns:a16="http://schemas.microsoft.com/office/drawing/2014/main" id="{56C96A8B-F9C4-489E-98A2-C1E60E50B446}"/>
              </a:ext>
            </a:extLst>
          </p:cNvPr>
          <p:cNvCxnSpPr>
            <a:cxnSpLocks/>
          </p:cNvCxnSpPr>
          <p:nvPr/>
        </p:nvCxnSpPr>
        <p:spPr>
          <a:xfrm>
            <a:off x="570602" y="6167884"/>
            <a:ext cx="333527" cy="32442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27" name="Google Shape;146;p13">
            <a:extLst>
              <a:ext uri="{FF2B5EF4-FFF2-40B4-BE49-F238E27FC236}">
                <a16:creationId xmlns:a16="http://schemas.microsoft.com/office/drawing/2014/main" id="{962F0F08-3414-404B-BF77-191B380926CD}"/>
              </a:ext>
            </a:extLst>
          </p:cNvPr>
          <p:cNvCxnSpPr>
            <a:cxnSpLocks/>
          </p:cNvCxnSpPr>
          <p:nvPr/>
        </p:nvCxnSpPr>
        <p:spPr>
          <a:xfrm>
            <a:off x="1527224" y="5369974"/>
            <a:ext cx="333527" cy="32442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0D9894E7-BBD6-4558-90E0-31D5BCDF59C2}"/>
              </a:ext>
            </a:extLst>
          </p:cNvPr>
          <p:cNvSpPr txBox="1"/>
          <p:nvPr/>
        </p:nvSpPr>
        <p:spPr>
          <a:xfrm>
            <a:off x="7343456" y="3778965"/>
            <a:ext cx="858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Future plans</a:t>
            </a:r>
          </a:p>
        </p:txBody>
      </p:sp>
      <p:cxnSp>
        <p:nvCxnSpPr>
          <p:cNvPr id="251" name="Google Shape;138;p13">
            <a:extLst>
              <a:ext uri="{FF2B5EF4-FFF2-40B4-BE49-F238E27FC236}">
                <a16:creationId xmlns:a16="http://schemas.microsoft.com/office/drawing/2014/main" id="{BA65A1B4-ED01-4C73-A468-C55BD678A52F}"/>
              </a:ext>
            </a:extLst>
          </p:cNvPr>
          <p:cNvCxnSpPr>
            <a:cxnSpLocks/>
          </p:cNvCxnSpPr>
          <p:nvPr/>
        </p:nvCxnSpPr>
        <p:spPr>
          <a:xfrm flipH="1" flipV="1">
            <a:off x="8479837" y="5710431"/>
            <a:ext cx="303971" cy="24097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8AFA8C63-55B0-4108-B593-F8A76961B146}"/>
              </a:ext>
            </a:extLst>
          </p:cNvPr>
          <p:cNvSpPr txBox="1"/>
          <p:nvPr/>
        </p:nvSpPr>
        <p:spPr>
          <a:xfrm>
            <a:off x="8303766" y="6030914"/>
            <a:ext cx="1291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Modal verbs + near future</a:t>
            </a:r>
          </a:p>
        </p:txBody>
      </p:sp>
      <p:sp>
        <p:nvSpPr>
          <p:cNvPr id="254" name="Google Shape;99;p13">
            <a:extLst>
              <a:ext uri="{FF2B5EF4-FFF2-40B4-BE49-F238E27FC236}">
                <a16:creationId xmlns:a16="http://schemas.microsoft.com/office/drawing/2014/main" id="{F2049C79-E902-43B1-92FA-8218C17B6FDD}"/>
              </a:ext>
            </a:extLst>
          </p:cNvPr>
          <p:cNvSpPr/>
          <p:nvPr/>
        </p:nvSpPr>
        <p:spPr>
          <a:xfrm>
            <a:off x="6526009" y="1975337"/>
            <a:ext cx="1443071" cy="14882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100;p13">
            <a:extLst>
              <a:ext uri="{FF2B5EF4-FFF2-40B4-BE49-F238E27FC236}">
                <a16:creationId xmlns:a16="http://schemas.microsoft.com/office/drawing/2014/main" id="{A02CA945-EDD9-485C-A1E6-6EDAED31583C}"/>
              </a:ext>
            </a:extLst>
          </p:cNvPr>
          <p:cNvSpPr/>
          <p:nvPr/>
        </p:nvSpPr>
        <p:spPr>
          <a:xfrm>
            <a:off x="6662898" y="2139243"/>
            <a:ext cx="1212908" cy="1143807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1C19935A-1EF4-4CA7-A9E0-A58E9B0AD2D5}"/>
              </a:ext>
            </a:extLst>
          </p:cNvPr>
          <p:cNvSpPr txBox="1"/>
          <p:nvPr/>
        </p:nvSpPr>
        <p:spPr>
          <a:xfrm>
            <a:off x="6644901" y="2526941"/>
            <a:ext cx="1205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Film study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A1585400-9582-4BCB-ACB1-B756DA695811}"/>
              </a:ext>
            </a:extLst>
          </p:cNvPr>
          <p:cNvSpPr txBox="1"/>
          <p:nvPr/>
        </p:nvSpPr>
        <p:spPr>
          <a:xfrm>
            <a:off x="2193361" y="3494050"/>
            <a:ext cx="1313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Opinions in the past tense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EB4BFF07-BAAC-4AD9-AB81-DBB85BF6890E}"/>
              </a:ext>
            </a:extLst>
          </p:cNvPr>
          <p:cNvSpPr txBox="1"/>
          <p:nvPr/>
        </p:nvSpPr>
        <p:spPr>
          <a:xfrm>
            <a:off x="5305032" y="3515809"/>
            <a:ext cx="1696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Synopsis + review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66C796-63DD-B347-D316-790C7D59DB1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5136"/>
          <a:stretch/>
        </p:blipFill>
        <p:spPr>
          <a:xfrm>
            <a:off x="3189788" y="6993307"/>
            <a:ext cx="1008262" cy="473653"/>
          </a:xfrm>
          <a:prstGeom prst="rect">
            <a:avLst/>
          </a:prstGeom>
        </p:spPr>
      </p:pic>
      <p:sp>
        <p:nvSpPr>
          <p:cNvPr id="18" name="Google Shape;95;p13">
            <a:extLst>
              <a:ext uri="{FF2B5EF4-FFF2-40B4-BE49-F238E27FC236}">
                <a16:creationId xmlns:a16="http://schemas.microsoft.com/office/drawing/2014/main" id="{297ADCD9-B7DA-3AAD-314B-1B2F4A632E62}"/>
              </a:ext>
            </a:extLst>
          </p:cNvPr>
          <p:cNvSpPr/>
          <p:nvPr/>
        </p:nvSpPr>
        <p:spPr>
          <a:xfrm>
            <a:off x="2063551" y="5410924"/>
            <a:ext cx="2396634" cy="882039"/>
          </a:xfrm>
          <a:prstGeom prst="rect">
            <a:avLst/>
          </a:prstGeom>
          <a:solidFill>
            <a:srgbClr val="BBD7E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166;p13">
            <a:extLst>
              <a:ext uri="{FF2B5EF4-FFF2-40B4-BE49-F238E27FC236}">
                <a16:creationId xmlns:a16="http://schemas.microsoft.com/office/drawing/2014/main" id="{C676A8D3-99C8-8684-0A03-DD5D15B9884C}"/>
              </a:ext>
            </a:extLst>
          </p:cNvPr>
          <p:cNvCxnSpPr>
            <a:cxnSpLocks/>
          </p:cNvCxnSpPr>
          <p:nvPr/>
        </p:nvCxnSpPr>
        <p:spPr>
          <a:xfrm flipV="1">
            <a:off x="4604085" y="3050813"/>
            <a:ext cx="0" cy="42663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" name="Google Shape;99;p13">
            <a:extLst>
              <a:ext uri="{FF2B5EF4-FFF2-40B4-BE49-F238E27FC236}">
                <a16:creationId xmlns:a16="http://schemas.microsoft.com/office/drawing/2014/main" id="{8D0F25BA-A489-461F-36CD-701A0057E57D}"/>
              </a:ext>
            </a:extLst>
          </p:cNvPr>
          <p:cNvSpPr/>
          <p:nvPr/>
        </p:nvSpPr>
        <p:spPr>
          <a:xfrm>
            <a:off x="4065446" y="5012553"/>
            <a:ext cx="1443071" cy="14882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00;p13">
            <a:extLst>
              <a:ext uri="{FF2B5EF4-FFF2-40B4-BE49-F238E27FC236}">
                <a16:creationId xmlns:a16="http://schemas.microsoft.com/office/drawing/2014/main" id="{5F5795C4-A89A-AC3E-D396-E77F3BA0060D}"/>
              </a:ext>
            </a:extLst>
          </p:cNvPr>
          <p:cNvSpPr/>
          <p:nvPr/>
        </p:nvSpPr>
        <p:spPr>
          <a:xfrm>
            <a:off x="4194955" y="5155017"/>
            <a:ext cx="1212908" cy="1143807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88371F-266F-A7F6-CC34-CE1FF52A056E}"/>
              </a:ext>
            </a:extLst>
          </p:cNvPr>
          <p:cNvSpPr txBox="1"/>
          <p:nvPr/>
        </p:nvSpPr>
        <p:spPr>
          <a:xfrm>
            <a:off x="4206542" y="5552086"/>
            <a:ext cx="1205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200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Future plans</a:t>
            </a:r>
          </a:p>
        </p:txBody>
      </p:sp>
      <p:cxnSp>
        <p:nvCxnSpPr>
          <p:cNvPr id="22" name="Google Shape;138;p13">
            <a:extLst>
              <a:ext uri="{FF2B5EF4-FFF2-40B4-BE49-F238E27FC236}">
                <a16:creationId xmlns:a16="http://schemas.microsoft.com/office/drawing/2014/main" id="{A17F4A26-5641-1CA8-4D8B-B5A585A45B47}"/>
              </a:ext>
            </a:extLst>
          </p:cNvPr>
          <p:cNvCxnSpPr>
            <a:cxnSpLocks/>
          </p:cNvCxnSpPr>
          <p:nvPr/>
        </p:nvCxnSpPr>
        <p:spPr>
          <a:xfrm flipV="1">
            <a:off x="3610789" y="6090434"/>
            <a:ext cx="0" cy="48253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3" name="Google Shape;138;p13">
            <a:extLst>
              <a:ext uri="{FF2B5EF4-FFF2-40B4-BE49-F238E27FC236}">
                <a16:creationId xmlns:a16="http://schemas.microsoft.com/office/drawing/2014/main" id="{A841C6F1-3235-9CD7-E261-7498835A6C82}"/>
              </a:ext>
            </a:extLst>
          </p:cNvPr>
          <p:cNvCxnSpPr>
            <a:cxnSpLocks/>
          </p:cNvCxnSpPr>
          <p:nvPr/>
        </p:nvCxnSpPr>
        <p:spPr>
          <a:xfrm flipV="1">
            <a:off x="2246218" y="6098570"/>
            <a:ext cx="0" cy="48253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" name="Google Shape;150;p13">
            <a:extLst>
              <a:ext uri="{FF2B5EF4-FFF2-40B4-BE49-F238E27FC236}">
                <a16:creationId xmlns:a16="http://schemas.microsoft.com/office/drawing/2014/main" id="{15C2409B-F4BE-C07D-2D6B-073713EDB75E}"/>
              </a:ext>
            </a:extLst>
          </p:cNvPr>
          <p:cNvCxnSpPr>
            <a:cxnSpLocks/>
          </p:cNvCxnSpPr>
          <p:nvPr/>
        </p:nvCxnSpPr>
        <p:spPr>
          <a:xfrm>
            <a:off x="2999137" y="5163336"/>
            <a:ext cx="0" cy="44057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6485F6EE-6C58-5171-4E8F-2B80A9A3575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5136"/>
          <a:stretch/>
        </p:blipFill>
        <p:spPr>
          <a:xfrm>
            <a:off x="2305846" y="3927966"/>
            <a:ext cx="1008262" cy="473653"/>
          </a:xfrm>
          <a:prstGeom prst="rect">
            <a:avLst/>
          </a:prstGeom>
        </p:spPr>
      </p:pic>
      <p:cxnSp>
        <p:nvCxnSpPr>
          <p:cNvPr id="30" name="Google Shape;133;p13">
            <a:extLst>
              <a:ext uri="{FF2B5EF4-FFF2-40B4-BE49-F238E27FC236}">
                <a16:creationId xmlns:a16="http://schemas.microsoft.com/office/drawing/2014/main" id="{39920EAB-F9AE-B37A-0356-4D9F38F27A88}"/>
              </a:ext>
            </a:extLst>
          </p:cNvPr>
          <p:cNvCxnSpPr>
            <a:cxnSpLocks/>
          </p:cNvCxnSpPr>
          <p:nvPr/>
        </p:nvCxnSpPr>
        <p:spPr>
          <a:xfrm>
            <a:off x="745419" y="11693105"/>
            <a:ext cx="185886" cy="47450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3" name="Google Shape;121;p13">
            <a:extLst>
              <a:ext uri="{FF2B5EF4-FFF2-40B4-BE49-F238E27FC236}">
                <a16:creationId xmlns:a16="http://schemas.microsoft.com/office/drawing/2014/main" id="{A2F206A0-EF23-842F-9777-DB27F99296C7}"/>
              </a:ext>
            </a:extLst>
          </p:cNvPr>
          <p:cNvCxnSpPr>
            <a:cxnSpLocks/>
          </p:cNvCxnSpPr>
          <p:nvPr/>
        </p:nvCxnSpPr>
        <p:spPr>
          <a:xfrm>
            <a:off x="8435021" y="10592430"/>
            <a:ext cx="348787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026" name="Picture 2" descr="https://lh3.googleusercontent.com/erzn_a1PTbMLwRjc-stxqlYmxahpUbeH_scDDVqUozGgKz6BWUZJFJur8V5f27mebvNQp6HkF99wp9pYmqy_w1WTP451vy5FzAokLMyCnW1ncaLv9gODPi-OLfIoF8WcSLJh0YN5Zz4fu0AaQG8NBA=s2048">
            <a:extLst>
              <a:ext uri="{FF2B5EF4-FFF2-40B4-BE49-F238E27FC236}">
                <a16:creationId xmlns:a16="http://schemas.microsoft.com/office/drawing/2014/main" id="{776D8FB2-EC6E-4947-A67D-FE27D9B719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4" r="21210" b="687"/>
          <a:stretch/>
        </p:blipFill>
        <p:spPr bwMode="auto">
          <a:xfrm>
            <a:off x="1633057" y="7472588"/>
            <a:ext cx="749451" cy="6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Google Shape;178;p13">
            <a:extLst>
              <a:ext uri="{FF2B5EF4-FFF2-40B4-BE49-F238E27FC236}">
                <a16:creationId xmlns:a16="http://schemas.microsoft.com/office/drawing/2014/main" id="{F7639FF5-1CE2-FCF5-C94A-280BD9AD5F79}"/>
              </a:ext>
            </a:extLst>
          </p:cNvPr>
          <p:cNvCxnSpPr>
            <a:cxnSpLocks/>
          </p:cNvCxnSpPr>
          <p:nvPr/>
        </p:nvCxnSpPr>
        <p:spPr>
          <a:xfrm flipH="1">
            <a:off x="8468256" y="8607648"/>
            <a:ext cx="289904" cy="3456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028" name="Picture 4" descr="Clock Free Clip Art Images｜Illustoon">
            <a:extLst>
              <a:ext uri="{FF2B5EF4-FFF2-40B4-BE49-F238E27FC236}">
                <a16:creationId xmlns:a16="http://schemas.microsoft.com/office/drawing/2014/main" id="{9676FFC6-ABF4-4C61-87E7-594892EA0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803" y="10136100"/>
            <a:ext cx="789408" cy="78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lh3.googleusercontent.com/vgL_nf_qo-HthRNRQQ4wDzYvzmhD1rz7XhqtEMAls3Z3CyieM_tfAsUM2ylz-YTBrgqBZ7oAglmy8IIBeyeN4rWcQtCVRhC_Gwy8EZo3hKhVr-MYwCl37WdF0I9baV8xeusjYq5bKdbRpUoGCvGsow=s2048">
            <a:extLst>
              <a:ext uri="{FF2B5EF4-FFF2-40B4-BE49-F238E27FC236}">
                <a16:creationId xmlns:a16="http://schemas.microsoft.com/office/drawing/2014/main" id="{9A09C71E-A1B7-4A6A-8A0A-9ABA68E1D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096" y="15687715"/>
            <a:ext cx="736881" cy="84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3.googleusercontent.com/BQGrHQ1UCY1AAE7rT1l80ifn2-mYaLANxjL-9IZsmEx7FQ8xzNsntvs1oHRurS6b-ajA8bQkB7FWByYe7__1813LxY-XkI490-hYCVEGvFtoUU0TwWYLbcVnNu07O30DAiVc3t-0_OeAicPXx-ABlg=s2048">
            <a:extLst>
              <a:ext uri="{FF2B5EF4-FFF2-40B4-BE49-F238E27FC236}">
                <a16:creationId xmlns:a16="http://schemas.microsoft.com/office/drawing/2014/main" id="{74CF8BA4-B2BF-4716-882B-333F1E9EF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44" y="10539899"/>
            <a:ext cx="988673" cy="69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203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L.Allen</dc:creator>
  <cp:lastModifiedBy>C.Jackson</cp:lastModifiedBy>
  <cp:revision>141</cp:revision>
  <dcterms:modified xsi:type="dcterms:W3CDTF">2023-09-13T09:29:43Z</dcterms:modified>
</cp:coreProperties>
</file>