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aOiPO5FEX6edvOVVr6LKqpcHT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6EE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9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" name="Google Shape;59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4627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marL="914400" lvl="1" indent="-417576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marL="1371600" lvl="2" indent="-390588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marL="1828800" lvl="3" indent="-363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marL="2286000" lvl="4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marL="2743200" lvl="5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marL="3200400" lvl="6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marL="3657600" lvl="7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marL="4114800" lvl="8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/>
          <p:nvPr/>
        </p:nvSpPr>
        <p:spPr>
          <a:xfrm>
            <a:off x="4474" y="-25371"/>
            <a:ext cx="9726900" cy="176658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108306" y="295069"/>
            <a:ext cx="9405600" cy="16578600"/>
          </a:xfrm>
          <a:prstGeom prst="rect">
            <a:avLst/>
          </a:prstGeom>
          <a:solidFill>
            <a:schemeClr val="lt1"/>
          </a:solidFill>
          <a:ln w="41275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1878922" y="14628305"/>
            <a:ext cx="6361359" cy="9033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1860751" y="11549163"/>
            <a:ext cx="5993592" cy="9009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/>
          <p:nvPr/>
        </p:nvSpPr>
        <p:spPr>
          <a:xfrm rot="5400000" flipH="1">
            <a:off x="5636375" y="2696250"/>
            <a:ext cx="3969000" cy="32319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2059034" y="8474432"/>
            <a:ext cx="5872237" cy="89015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2083672" y="5388029"/>
            <a:ext cx="2678943" cy="896058"/>
          </a:xfrm>
          <a:prstGeom prst="rect">
            <a:avLst/>
          </a:prstGeom>
          <a:solidFill>
            <a:srgbClr val="BBD6EE"/>
          </a:solidFill>
          <a:ln>
            <a:solidFill>
              <a:srgbClr val="BBD6EE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820991" y="2319093"/>
            <a:ext cx="5827819" cy="90712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228095" y="2156892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418134" y="2360831"/>
            <a:ext cx="841200" cy="903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839341" y="2115599"/>
            <a:ext cx="1443000" cy="14883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6946316" y="2288584"/>
            <a:ext cx="1212900" cy="1143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"/>
          <p:cNvSpPr/>
          <p:nvPr/>
        </p:nvSpPr>
        <p:spPr>
          <a:xfrm rot="-5400000">
            <a:off x="992866" y="2404929"/>
            <a:ext cx="938427" cy="735967"/>
          </a:xfrm>
          <a:prstGeom prst="triangle">
            <a:avLst>
              <a:gd name="adj" fmla="val 48376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411790" y="2415883"/>
            <a:ext cx="8412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GB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</a:t>
            </a:r>
            <a:endParaRPr sz="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7719341" y="14392003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7917085" y="14592788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197060" y="8677062"/>
            <a:ext cx="9977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 charity fundraising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"/>
          <p:cNvCxnSpPr>
            <a:cxnSpLocks/>
          </p:cNvCxnSpPr>
          <p:nvPr/>
        </p:nvCxnSpPr>
        <p:spPr>
          <a:xfrm flipH="1">
            <a:off x="1184820" y="7462791"/>
            <a:ext cx="407958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89" name="Google Shape;89;p1"/>
          <p:cNvCxnSpPr>
            <a:stCxn id="90" idx="2"/>
          </p:cNvCxnSpPr>
          <p:nvPr/>
        </p:nvCxnSpPr>
        <p:spPr>
          <a:xfrm>
            <a:off x="4540480" y="8250480"/>
            <a:ext cx="20700" cy="4494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91" name="Google Shape;91;p1"/>
          <p:cNvSpPr txBox="1"/>
          <p:nvPr/>
        </p:nvSpPr>
        <p:spPr>
          <a:xfrm>
            <a:off x="12398" y="16893551"/>
            <a:ext cx="9726900" cy="52318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following skills will be incorporated into all lessons: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listening, speaking, reading and writing (including translation).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" name="Google Shape;92;p1"/>
          <p:cNvCxnSpPr/>
          <p:nvPr/>
        </p:nvCxnSpPr>
        <p:spPr>
          <a:xfrm rot="10800000">
            <a:off x="8300423" y="9139076"/>
            <a:ext cx="569578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93" name="Google Shape;93;p1"/>
          <p:cNvSpPr txBox="1"/>
          <p:nvPr/>
        </p:nvSpPr>
        <p:spPr>
          <a:xfrm>
            <a:off x="2230035" y="308300"/>
            <a:ext cx="5530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FRENCH AT PLECKGATE </a:t>
            </a:r>
            <a:endParaRPr sz="1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423228" y="662479"/>
            <a:ext cx="525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1</a:t>
            </a: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LEARNING JOURNEY</a:t>
            </a:r>
            <a:endParaRPr sz="1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" descr="Image result for pleckgate high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2401" y="295086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 rot="-5400000" flipH="1">
            <a:off x="106545" y="5767992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 rot="5400000" flipH="1">
            <a:off x="5851246" y="8836435"/>
            <a:ext cx="3975300" cy="32319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 rot="-5400000" flipH="1">
            <a:off x="-110261" y="11923294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060309" y="11193178"/>
            <a:ext cx="1432200" cy="15405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240619" y="11433087"/>
            <a:ext cx="1119600" cy="1060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6601277" y="8196832"/>
            <a:ext cx="1412400" cy="14727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6795238" y="8450926"/>
            <a:ext cx="1024500" cy="964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" descr="Image result for pleckgate high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8262" y="303238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1184820" y="11637171"/>
            <a:ext cx="12054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</a:rPr>
              <a:t>Jobs and education post 16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1"/>
          <p:cNvCxnSpPr>
            <a:cxnSpLocks/>
            <a:stCxn id="109" idx="0"/>
          </p:cNvCxnSpPr>
          <p:nvPr/>
        </p:nvCxnSpPr>
        <p:spPr>
          <a:xfrm flipV="1">
            <a:off x="1184820" y="8907364"/>
            <a:ext cx="289369" cy="43442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09" name="Google Shape;109;p1"/>
          <p:cNvSpPr txBox="1"/>
          <p:nvPr/>
        </p:nvSpPr>
        <p:spPr>
          <a:xfrm>
            <a:off x="220470" y="9341789"/>
            <a:ext cx="19287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Environmental problems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462079" y="7156372"/>
            <a:ext cx="1191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Volunteer work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1" dirty="0"/>
              <a:t>Modal verbs</a:t>
            </a:r>
            <a:endParaRPr sz="1200" i="1" dirty="0"/>
          </a:p>
        </p:txBody>
      </p:sp>
      <p:sp>
        <p:nvSpPr>
          <p:cNvPr id="110" name="Google Shape;110;p1"/>
          <p:cNvSpPr txBox="1"/>
          <p:nvPr/>
        </p:nvSpPr>
        <p:spPr>
          <a:xfrm>
            <a:off x="5598139" y="4795923"/>
            <a:ext cx="159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Vices and unhealthy lifestyles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576130" y="7973580"/>
            <a:ext cx="1928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Using </a:t>
            </a:r>
            <a:r>
              <a:rPr lang="en-GB" sz="1200" dirty="0" err="1"/>
              <a:t>il</a:t>
            </a:r>
            <a:r>
              <a:rPr lang="en-GB" sz="1200" dirty="0"/>
              <a:t> </a:t>
            </a:r>
            <a:r>
              <a:rPr lang="en-GB" sz="1200" dirty="0" err="1"/>
              <a:t>faut</a:t>
            </a:r>
            <a:r>
              <a:rPr lang="en-GB" sz="1200" dirty="0"/>
              <a:t> + infinitive</a:t>
            </a:r>
            <a:endParaRPr sz="12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6718381" y="8787082"/>
            <a:ext cx="12054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</a:rPr>
              <a:t>Environment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6958141" y="2656687"/>
            <a:ext cx="1205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</a:rPr>
              <a:t>Revision and exam skills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7734901" y="14910625"/>
            <a:ext cx="12054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</a:rPr>
              <a:t>School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3055408" y="9398355"/>
            <a:ext cx="2018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Conjugating verbs in the present and conditional tenses</a:t>
            </a:r>
            <a:endParaRPr sz="1200" b="0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1"/>
          <p:cNvCxnSpPr>
            <a:stCxn id="126" idx="0"/>
          </p:cNvCxnSpPr>
          <p:nvPr/>
        </p:nvCxnSpPr>
        <p:spPr>
          <a:xfrm rot="10800000">
            <a:off x="4056508" y="9054555"/>
            <a:ext cx="8100" cy="3438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28" name="Google Shape;128;p1"/>
          <p:cNvSpPr txBox="1"/>
          <p:nvPr/>
        </p:nvSpPr>
        <p:spPr>
          <a:xfrm>
            <a:off x="5504058" y="7804421"/>
            <a:ext cx="12795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January mock exams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"/>
          <p:cNvCxnSpPr>
            <a:cxnSpLocks/>
            <a:stCxn id="128" idx="2"/>
          </p:cNvCxnSpPr>
          <p:nvPr/>
        </p:nvCxnSpPr>
        <p:spPr>
          <a:xfrm flipH="1">
            <a:off x="6066536" y="8266045"/>
            <a:ext cx="77272" cy="43309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"/>
          <p:cNvSpPr txBox="1"/>
          <p:nvPr/>
        </p:nvSpPr>
        <p:spPr>
          <a:xfrm>
            <a:off x="2606678" y="4710051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Speaking exam preparation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9" name="Google Shape;139;p1"/>
          <p:cNvCxnSpPr>
            <a:stCxn id="138" idx="2"/>
          </p:cNvCxnSpPr>
          <p:nvPr/>
        </p:nvCxnSpPr>
        <p:spPr>
          <a:xfrm flipH="1">
            <a:off x="3454028" y="5171751"/>
            <a:ext cx="900" cy="39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0" name="Google Shape;140;p1"/>
          <p:cNvSpPr txBox="1"/>
          <p:nvPr/>
        </p:nvSpPr>
        <p:spPr>
          <a:xfrm>
            <a:off x="1532251" y="1771575"/>
            <a:ext cx="1696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GCSE exams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2" name="Google Shape;142;p1"/>
          <p:cNvCxnSpPr>
            <a:stCxn id="140" idx="2"/>
          </p:cNvCxnSpPr>
          <p:nvPr/>
        </p:nvCxnSpPr>
        <p:spPr>
          <a:xfrm flipH="1">
            <a:off x="2371801" y="2048475"/>
            <a:ext cx="8700" cy="456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52" name="Google Shape;15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4677" y="7067003"/>
            <a:ext cx="1024500" cy="9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69921" y="6910210"/>
            <a:ext cx="1324500" cy="881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96390" y="13542054"/>
            <a:ext cx="841075" cy="899220"/>
          </a:xfrm>
          <a:prstGeom prst="rect">
            <a:avLst/>
          </a:prstGeom>
          <a:noFill/>
          <a:ln w="412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</p:pic>
      <p:pic>
        <p:nvPicPr>
          <p:cNvPr id="156" name="Google Shape;156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80327" y="4434775"/>
            <a:ext cx="898200" cy="772007"/>
          </a:xfrm>
          <a:prstGeom prst="rect">
            <a:avLst/>
          </a:prstGeom>
          <a:noFill/>
          <a:ln w="412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</p:pic>
      <p:cxnSp>
        <p:nvCxnSpPr>
          <p:cNvPr id="158" name="Google Shape;84;p1">
            <a:extLst>
              <a:ext uri="{FF2B5EF4-FFF2-40B4-BE49-F238E27FC236}">
                <a16:creationId xmlns:a16="http://schemas.microsoft.com/office/drawing/2014/main" id="{68C2732D-9879-4FDA-9A76-A100E5105561}"/>
              </a:ext>
            </a:extLst>
          </p:cNvPr>
          <p:cNvCxnSpPr>
            <a:stCxn id="160" idx="0"/>
          </p:cNvCxnSpPr>
          <p:nvPr/>
        </p:nvCxnSpPr>
        <p:spPr>
          <a:xfrm rot="10800000">
            <a:off x="6741150" y="15372054"/>
            <a:ext cx="2100" cy="347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9" name="Google Shape;112;p1">
            <a:extLst>
              <a:ext uri="{FF2B5EF4-FFF2-40B4-BE49-F238E27FC236}">
                <a16:creationId xmlns:a16="http://schemas.microsoft.com/office/drawing/2014/main" id="{DEA5F37F-2DF4-4545-A613-A108BE7D3B24}"/>
              </a:ext>
            </a:extLst>
          </p:cNvPr>
          <p:cNvSpPr txBox="1"/>
          <p:nvPr/>
        </p:nvSpPr>
        <p:spPr>
          <a:xfrm>
            <a:off x="2599815" y="13930303"/>
            <a:ext cx="190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Giving complex opinions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1" dirty="0"/>
              <a:t>Direct object pronouns</a:t>
            </a:r>
            <a:endParaRPr sz="1200" i="1" dirty="0"/>
          </a:p>
        </p:txBody>
      </p:sp>
      <p:sp>
        <p:nvSpPr>
          <p:cNvPr id="160" name="Google Shape;85;p1">
            <a:extLst>
              <a:ext uri="{FF2B5EF4-FFF2-40B4-BE49-F238E27FC236}">
                <a16:creationId xmlns:a16="http://schemas.microsoft.com/office/drawing/2014/main" id="{1A8BF9D0-6B6A-4832-A3A0-33A51ACBFA72}"/>
              </a:ext>
            </a:extLst>
          </p:cNvPr>
          <p:cNvSpPr txBox="1"/>
          <p:nvPr/>
        </p:nvSpPr>
        <p:spPr>
          <a:xfrm>
            <a:off x="5837100" y="15719754"/>
            <a:ext cx="1812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Describing your school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1" dirty="0"/>
              <a:t>Regular and irregular adjectival agreements</a:t>
            </a:r>
            <a:endParaRPr sz="1200" i="1" dirty="0"/>
          </a:p>
        </p:txBody>
      </p:sp>
      <p:sp>
        <p:nvSpPr>
          <p:cNvPr id="161" name="Google Shape;113;p1">
            <a:extLst>
              <a:ext uri="{FF2B5EF4-FFF2-40B4-BE49-F238E27FC236}">
                <a16:creationId xmlns:a16="http://schemas.microsoft.com/office/drawing/2014/main" id="{1F494075-6FBC-4384-982D-47CBCDF25F3D}"/>
              </a:ext>
            </a:extLst>
          </p:cNvPr>
          <p:cNvSpPr txBox="1"/>
          <p:nvPr/>
        </p:nvSpPr>
        <p:spPr>
          <a:xfrm>
            <a:off x="1239847" y="13335559"/>
            <a:ext cx="190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School rules 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Il </a:t>
            </a:r>
            <a:r>
              <a:rPr lang="en-GB" sz="1200" dirty="0" err="1"/>
              <a:t>faut</a:t>
            </a:r>
            <a:r>
              <a:rPr lang="en-GB" sz="1200" dirty="0"/>
              <a:t> + infinitive</a:t>
            </a:r>
            <a:endParaRPr sz="1200" dirty="0"/>
          </a:p>
        </p:txBody>
      </p:sp>
      <p:cxnSp>
        <p:nvCxnSpPr>
          <p:cNvPr id="162" name="Google Shape;114;p1">
            <a:extLst>
              <a:ext uri="{FF2B5EF4-FFF2-40B4-BE49-F238E27FC236}">
                <a16:creationId xmlns:a16="http://schemas.microsoft.com/office/drawing/2014/main" id="{9BBD79D9-8CC7-4FD3-A7DF-80533FD37899}"/>
              </a:ext>
            </a:extLst>
          </p:cNvPr>
          <p:cNvCxnSpPr>
            <a:cxnSpLocks/>
          </p:cNvCxnSpPr>
          <p:nvPr/>
        </p:nvCxnSpPr>
        <p:spPr>
          <a:xfrm flipH="1" flipV="1">
            <a:off x="927356" y="13566409"/>
            <a:ext cx="584757" cy="11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3" name="Google Shape;130;p1">
            <a:extLst>
              <a:ext uri="{FF2B5EF4-FFF2-40B4-BE49-F238E27FC236}">
                <a16:creationId xmlns:a16="http://schemas.microsoft.com/office/drawing/2014/main" id="{E5E571E0-693E-4C6F-8333-7218FDC020C6}"/>
              </a:ext>
            </a:extLst>
          </p:cNvPr>
          <p:cNvSpPr txBox="1"/>
          <p:nvPr/>
        </p:nvSpPr>
        <p:spPr>
          <a:xfrm>
            <a:off x="4913103" y="14055438"/>
            <a:ext cx="190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Revision of school subjects</a:t>
            </a:r>
            <a:endParaRPr sz="12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4" name="Google Shape;131;p1">
            <a:extLst>
              <a:ext uri="{FF2B5EF4-FFF2-40B4-BE49-F238E27FC236}">
                <a16:creationId xmlns:a16="http://schemas.microsoft.com/office/drawing/2014/main" id="{B7E67617-2550-4E3F-9183-261363D98D49}"/>
              </a:ext>
            </a:extLst>
          </p:cNvPr>
          <p:cNvCxnSpPr>
            <a:stCxn id="163" idx="2"/>
          </p:cNvCxnSpPr>
          <p:nvPr/>
        </p:nvCxnSpPr>
        <p:spPr>
          <a:xfrm>
            <a:off x="5866803" y="14517138"/>
            <a:ext cx="4800" cy="2952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5" name="Google Shape;147;p1">
            <a:extLst>
              <a:ext uri="{FF2B5EF4-FFF2-40B4-BE49-F238E27FC236}">
                <a16:creationId xmlns:a16="http://schemas.microsoft.com/office/drawing/2014/main" id="{F3D44551-F00B-4A8C-AA6C-95350000DB5C}"/>
              </a:ext>
            </a:extLst>
          </p:cNvPr>
          <p:cNvSpPr txBox="1"/>
          <p:nvPr/>
        </p:nvSpPr>
        <p:spPr>
          <a:xfrm>
            <a:off x="1729034" y="15696872"/>
            <a:ext cx="190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Discussing daily routine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1" dirty="0"/>
              <a:t>Reflexive verbs</a:t>
            </a:r>
            <a:endParaRPr sz="1200" i="1" dirty="0"/>
          </a:p>
        </p:txBody>
      </p:sp>
      <p:cxnSp>
        <p:nvCxnSpPr>
          <p:cNvPr id="166" name="Google Shape;148;p1">
            <a:extLst>
              <a:ext uri="{FF2B5EF4-FFF2-40B4-BE49-F238E27FC236}">
                <a16:creationId xmlns:a16="http://schemas.microsoft.com/office/drawing/2014/main" id="{3F53405E-4482-4437-96D6-349E1325D4FE}"/>
              </a:ext>
            </a:extLst>
          </p:cNvPr>
          <p:cNvCxnSpPr>
            <a:cxnSpLocks/>
            <a:stCxn id="165" idx="0"/>
          </p:cNvCxnSpPr>
          <p:nvPr/>
        </p:nvCxnSpPr>
        <p:spPr>
          <a:xfrm flipV="1">
            <a:off x="2682734" y="15267922"/>
            <a:ext cx="7467" cy="42895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7" name="Google Shape;151;p1">
            <a:extLst>
              <a:ext uri="{FF2B5EF4-FFF2-40B4-BE49-F238E27FC236}">
                <a16:creationId xmlns:a16="http://schemas.microsoft.com/office/drawing/2014/main" id="{EFC47EA8-054D-4E45-9A6E-1C2E8BA285C8}"/>
              </a:ext>
            </a:extLst>
          </p:cNvPr>
          <p:cNvCxnSpPr>
            <a:cxnSpLocks/>
            <a:stCxn id="159" idx="2"/>
          </p:cNvCxnSpPr>
          <p:nvPr/>
        </p:nvCxnSpPr>
        <p:spPr>
          <a:xfrm flipH="1">
            <a:off x="3544812" y="14392003"/>
            <a:ext cx="8703" cy="42033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68" name="Google Shape;154;p1">
            <a:extLst>
              <a:ext uri="{FF2B5EF4-FFF2-40B4-BE49-F238E27FC236}">
                <a16:creationId xmlns:a16="http://schemas.microsoft.com/office/drawing/2014/main" id="{DBF37991-2503-47BF-A70F-A730EB158A78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22720" y="15518096"/>
            <a:ext cx="1191900" cy="1176077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16;p1">
            <a:extLst>
              <a:ext uri="{FF2B5EF4-FFF2-40B4-BE49-F238E27FC236}">
                <a16:creationId xmlns:a16="http://schemas.microsoft.com/office/drawing/2014/main" id="{A074923F-E03B-4DBB-A629-D6236BE46D0B}"/>
              </a:ext>
            </a:extLst>
          </p:cNvPr>
          <p:cNvSpPr txBox="1"/>
          <p:nvPr/>
        </p:nvSpPr>
        <p:spPr>
          <a:xfrm>
            <a:off x="2822032" y="12526682"/>
            <a:ext cx="1324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Revision of jobs and gender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0" name="Google Shape;120;p1">
            <a:extLst>
              <a:ext uri="{FF2B5EF4-FFF2-40B4-BE49-F238E27FC236}">
                <a16:creationId xmlns:a16="http://schemas.microsoft.com/office/drawing/2014/main" id="{7AE8FCD9-5F70-4BA5-988C-9A8CD526F4C0}"/>
              </a:ext>
            </a:extLst>
          </p:cNvPr>
          <p:cNvCxnSpPr>
            <a:cxnSpLocks/>
            <a:stCxn id="169" idx="0"/>
          </p:cNvCxnSpPr>
          <p:nvPr/>
        </p:nvCxnSpPr>
        <p:spPr>
          <a:xfrm flipV="1">
            <a:off x="3484282" y="12104170"/>
            <a:ext cx="0" cy="42251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1" name="Google Shape;132;p1">
            <a:extLst>
              <a:ext uri="{FF2B5EF4-FFF2-40B4-BE49-F238E27FC236}">
                <a16:creationId xmlns:a16="http://schemas.microsoft.com/office/drawing/2014/main" id="{39D589F3-3E46-4A0F-8234-98DDB24AFAC3}"/>
              </a:ext>
            </a:extLst>
          </p:cNvPr>
          <p:cNvSpPr txBox="1"/>
          <p:nvPr/>
        </p:nvSpPr>
        <p:spPr>
          <a:xfrm>
            <a:off x="6061474" y="11063876"/>
            <a:ext cx="1727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Future plans</a:t>
            </a:r>
            <a:endParaRPr sz="1200" i="1" dirty="0"/>
          </a:p>
        </p:txBody>
      </p:sp>
      <p:cxnSp>
        <p:nvCxnSpPr>
          <p:cNvPr id="172" name="Google Shape;133;p1">
            <a:extLst>
              <a:ext uri="{FF2B5EF4-FFF2-40B4-BE49-F238E27FC236}">
                <a16:creationId xmlns:a16="http://schemas.microsoft.com/office/drawing/2014/main" id="{A43BE6E4-7D6F-4AF1-9ADF-95414D0E028D}"/>
              </a:ext>
            </a:extLst>
          </p:cNvPr>
          <p:cNvCxnSpPr>
            <a:cxnSpLocks/>
            <a:stCxn id="171" idx="2"/>
          </p:cNvCxnSpPr>
          <p:nvPr/>
        </p:nvCxnSpPr>
        <p:spPr>
          <a:xfrm>
            <a:off x="6925324" y="11340776"/>
            <a:ext cx="0" cy="39184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3" name="Google Shape;134;p1">
            <a:extLst>
              <a:ext uri="{FF2B5EF4-FFF2-40B4-BE49-F238E27FC236}">
                <a16:creationId xmlns:a16="http://schemas.microsoft.com/office/drawing/2014/main" id="{632D8245-164C-40CF-9DFE-7F97275B4963}"/>
              </a:ext>
            </a:extLst>
          </p:cNvPr>
          <p:cNvSpPr txBox="1"/>
          <p:nvPr/>
        </p:nvSpPr>
        <p:spPr>
          <a:xfrm>
            <a:off x="4102596" y="11083829"/>
            <a:ext cx="1812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Simple future tense</a:t>
            </a:r>
            <a:endParaRPr sz="1200" b="0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4" name="Google Shape;135;p1">
            <a:extLst>
              <a:ext uri="{FF2B5EF4-FFF2-40B4-BE49-F238E27FC236}">
                <a16:creationId xmlns:a16="http://schemas.microsoft.com/office/drawing/2014/main" id="{3B18CE04-1C2E-4224-B941-19DC57B300A5}"/>
              </a:ext>
            </a:extLst>
          </p:cNvPr>
          <p:cNvCxnSpPr>
            <a:stCxn id="173" idx="2"/>
          </p:cNvCxnSpPr>
          <p:nvPr/>
        </p:nvCxnSpPr>
        <p:spPr>
          <a:xfrm>
            <a:off x="5008746" y="11360729"/>
            <a:ext cx="0" cy="4560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5" name="Google Shape;136;p1">
            <a:extLst>
              <a:ext uri="{FF2B5EF4-FFF2-40B4-BE49-F238E27FC236}">
                <a16:creationId xmlns:a16="http://schemas.microsoft.com/office/drawing/2014/main" id="{58806CAD-C296-436C-A9F1-78FD3D7B416F}"/>
              </a:ext>
            </a:extLst>
          </p:cNvPr>
          <p:cNvSpPr txBox="1"/>
          <p:nvPr/>
        </p:nvSpPr>
        <p:spPr>
          <a:xfrm>
            <a:off x="7189939" y="12583627"/>
            <a:ext cx="1812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Conditional tense</a:t>
            </a:r>
            <a:endParaRPr sz="1200" b="0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6" name="Google Shape;137;p1">
            <a:extLst>
              <a:ext uri="{FF2B5EF4-FFF2-40B4-BE49-F238E27FC236}">
                <a16:creationId xmlns:a16="http://schemas.microsoft.com/office/drawing/2014/main" id="{07817276-1195-4AA8-AB04-1A4B3314D393}"/>
              </a:ext>
            </a:extLst>
          </p:cNvPr>
          <p:cNvCxnSpPr>
            <a:stCxn id="175" idx="0"/>
          </p:cNvCxnSpPr>
          <p:nvPr/>
        </p:nvCxnSpPr>
        <p:spPr>
          <a:xfrm rot="10800000">
            <a:off x="8086489" y="12204127"/>
            <a:ext cx="9600" cy="3795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77" name="Google Shape;157;p1">
            <a:extLst>
              <a:ext uri="{FF2B5EF4-FFF2-40B4-BE49-F238E27FC236}">
                <a16:creationId xmlns:a16="http://schemas.microsoft.com/office/drawing/2014/main" id="{6E0C3A17-2706-4F29-877C-F2A7DBB6FC90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 b="5749"/>
          <a:stretch/>
        </p:blipFill>
        <p:spPr>
          <a:xfrm>
            <a:off x="2305236" y="10745800"/>
            <a:ext cx="2044574" cy="65742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80" name="Google Shape;116;p1">
            <a:extLst>
              <a:ext uri="{FF2B5EF4-FFF2-40B4-BE49-F238E27FC236}">
                <a16:creationId xmlns:a16="http://schemas.microsoft.com/office/drawing/2014/main" id="{BB577384-E85A-43B1-8391-7780BF070704}"/>
              </a:ext>
            </a:extLst>
          </p:cNvPr>
          <p:cNvSpPr txBox="1"/>
          <p:nvPr/>
        </p:nvSpPr>
        <p:spPr>
          <a:xfrm>
            <a:off x="5252646" y="12597130"/>
            <a:ext cx="13245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Part time jobs students currently have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1" name="Google Shape;120;p1">
            <a:extLst>
              <a:ext uri="{FF2B5EF4-FFF2-40B4-BE49-F238E27FC236}">
                <a16:creationId xmlns:a16="http://schemas.microsoft.com/office/drawing/2014/main" id="{CC08E60C-B1CF-43F5-ACF0-B1D21F1ED13B}"/>
              </a:ext>
            </a:extLst>
          </p:cNvPr>
          <p:cNvCxnSpPr>
            <a:cxnSpLocks/>
            <a:stCxn id="180" idx="0"/>
          </p:cNvCxnSpPr>
          <p:nvPr/>
        </p:nvCxnSpPr>
        <p:spPr>
          <a:xfrm flipV="1">
            <a:off x="5914896" y="12174618"/>
            <a:ext cx="0" cy="42251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12;p1">
            <a:extLst>
              <a:ext uri="{FF2B5EF4-FFF2-40B4-BE49-F238E27FC236}">
                <a16:creationId xmlns:a16="http://schemas.microsoft.com/office/drawing/2014/main" id="{23FEEFFE-E77C-4DFC-9CDA-9E036D6E1A2E}"/>
              </a:ext>
            </a:extLst>
          </p:cNvPr>
          <p:cNvSpPr txBox="1"/>
          <p:nvPr/>
        </p:nvSpPr>
        <p:spPr>
          <a:xfrm>
            <a:off x="6597708" y="10247162"/>
            <a:ext cx="190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Giving complex opinions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1" dirty="0"/>
              <a:t>Direct object pronouns</a:t>
            </a:r>
            <a:endParaRPr sz="1200" i="1" dirty="0"/>
          </a:p>
        </p:txBody>
      </p:sp>
      <p:cxnSp>
        <p:nvCxnSpPr>
          <p:cNvPr id="183" name="Google Shape;151;p1">
            <a:extLst>
              <a:ext uri="{FF2B5EF4-FFF2-40B4-BE49-F238E27FC236}">
                <a16:creationId xmlns:a16="http://schemas.microsoft.com/office/drawing/2014/main" id="{C09419D0-2D12-4547-A0DD-8C0A21D12A33}"/>
              </a:ext>
            </a:extLst>
          </p:cNvPr>
          <p:cNvCxnSpPr>
            <a:cxnSpLocks/>
          </p:cNvCxnSpPr>
          <p:nvPr/>
        </p:nvCxnSpPr>
        <p:spPr>
          <a:xfrm>
            <a:off x="7963546" y="10708677"/>
            <a:ext cx="703034" cy="31802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6402765-3C11-4DB3-BF2A-446868D7742E}"/>
              </a:ext>
            </a:extLst>
          </p:cNvPr>
          <p:cNvSpPr/>
          <p:nvPr/>
        </p:nvSpPr>
        <p:spPr>
          <a:xfrm>
            <a:off x="433647" y="4885177"/>
            <a:ext cx="23182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How to protect the environment</a:t>
            </a:r>
            <a:endParaRPr lang="en-GB" dirty="0"/>
          </a:p>
        </p:txBody>
      </p:sp>
      <p:cxnSp>
        <p:nvCxnSpPr>
          <p:cNvPr id="184" name="Google Shape;87;p1">
            <a:extLst>
              <a:ext uri="{FF2B5EF4-FFF2-40B4-BE49-F238E27FC236}">
                <a16:creationId xmlns:a16="http://schemas.microsoft.com/office/drawing/2014/main" id="{C5737664-7E03-402C-A172-BA0146436F54}"/>
              </a:ext>
            </a:extLst>
          </p:cNvPr>
          <p:cNvCxnSpPr>
            <a:cxnSpLocks/>
          </p:cNvCxnSpPr>
          <p:nvPr/>
        </p:nvCxnSpPr>
        <p:spPr>
          <a:xfrm>
            <a:off x="1376450" y="5198788"/>
            <a:ext cx="319471" cy="56022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5" name="Google Shape;67;p1">
            <a:extLst>
              <a:ext uri="{FF2B5EF4-FFF2-40B4-BE49-F238E27FC236}">
                <a16:creationId xmlns:a16="http://schemas.microsoft.com/office/drawing/2014/main" id="{1BB0C976-7A1C-4080-9FAA-EEAF9E1AE1E4}"/>
              </a:ext>
            </a:extLst>
          </p:cNvPr>
          <p:cNvSpPr/>
          <p:nvPr/>
        </p:nvSpPr>
        <p:spPr>
          <a:xfrm>
            <a:off x="4733890" y="5406308"/>
            <a:ext cx="2914920" cy="88749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03;p1">
            <a:extLst>
              <a:ext uri="{FF2B5EF4-FFF2-40B4-BE49-F238E27FC236}">
                <a16:creationId xmlns:a16="http://schemas.microsoft.com/office/drawing/2014/main" id="{23EFCE29-48ED-4449-A669-CA492913CB4E}"/>
              </a:ext>
            </a:extLst>
          </p:cNvPr>
          <p:cNvSpPr/>
          <p:nvPr/>
        </p:nvSpPr>
        <p:spPr>
          <a:xfrm>
            <a:off x="3971530" y="5257623"/>
            <a:ext cx="1533300" cy="14169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04;p1">
            <a:extLst>
              <a:ext uri="{FF2B5EF4-FFF2-40B4-BE49-F238E27FC236}">
                <a16:creationId xmlns:a16="http://schemas.microsoft.com/office/drawing/2014/main" id="{7BA74C64-98C2-43CC-8789-B582D7EFBEA4}"/>
              </a:ext>
            </a:extLst>
          </p:cNvPr>
          <p:cNvSpPr/>
          <p:nvPr/>
        </p:nvSpPr>
        <p:spPr>
          <a:xfrm>
            <a:off x="4117266" y="5406239"/>
            <a:ext cx="1217400" cy="1124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15;p1">
            <a:extLst>
              <a:ext uri="{FF2B5EF4-FFF2-40B4-BE49-F238E27FC236}">
                <a16:creationId xmlns:a16="http://schemas.microsoft.com/office/drawing/2014/main" id="{89FE0B65-E8D2-4ACC-93F0-F7F831D09D7C}"/>
              </a:ext>
            </a:extLst>
          </p:cNvPr>
          <p:cNvSpPr txBox="1"/>
          <p:nvPr/>
        </p:nvSpPr>
        <p:spPr>
          <a:xfrm>
            <a:off x="4123269" y="5841583"/>
            <a:ext cx="12054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</a:rPr>
              <a:t>Social issues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9" name="Google Shape;125;p1">
            <a:extLst>
              <a:ext uri="{FF2B5EF4-FFF2-40B4-BE49-F238E27FC236}">
                <a16:creationId xmlns:a16="http://schemas.microsoft.com/office/drawing/2014/main" id="{B73C5BB3-3998-47BD-8F33-4D4087B86BED}"/>
              </a:ext>
            </a:extLst>
          </p:cNvPr>
          <p:cNvCxnSpPr>
            <a:cxnSpLocks/>
          </p:cNvCxnSpPr>
          <p:nvPr/>
        </p:nvCxnSpPr>
        <p:spPr>
          <a:xfrm flipH="1">
            <a:off x="6368024" y="5257623"/>
            <a:ext cx="29697" cy="35464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0" name="Google Shape;140;p1">
            <a:extLst>
              <a:ext uri="{FF2B5EF4-FFF2-40B4-BE49-F238E27FC236}">
                <a16:creationId xmlns:a16="http://schemas.microsoft.com/office/drawing/2014/main" id="{3021BE47-4B3C-42C1-828E-498C905A7F7F}"/>
              </a:ext>
            </a:extLst>
          </p:cNvPr>
          <p:cNvSpPr txBox="1"/>
          <p:nvPr/>
        </p:nvSpPr>
        <p:spPr>
          <a:xfrm>
            <a:off x="4219249" y="1679078"/>
            <a:ext cx="16965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GCSE Speaking  exams (May)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1" name="Google Shape;142;p1">
            <a:extLst>
              <a:ext uri="{FF2B5EF4-FFF2-40B4-BE49-F238E27FC236}">
                <a16:creationId xmlns:a16="http://schemas.microsoft.com/office/drawing/2014/main" id="{4F95B214-858D-4D6F-8B71-B04A5C750941}"/>
              </a:ext>
            </a:extLst>
          </p:cNvPr>
          <p:cNvCxnSpPr>
            <a:cxnSpLocks/>
            <a:stCxn id="190" idx="2"/>
          </p:cNvCxnSpPr>
          <p:nvPr/>
        </p:nvCxnSpPr>
        <p:spPr>
          <a:xfrm>
            <a:off x="5067499" y="2140702"/>
            <a:ext cx="0" cy="36437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2" name="Google Shape;138;p1">
            <a:extLst>
              <a:ext uri="{FF2B5EF4-FFF2-40B4-BE49-F238E27FC236}">
                <a16:creationId xmlns:a16="http://schemas.microsoft.com/office/drawing/2014/main" id="{84BD1D00-7C47-4012-97FE-8C4A35951690}"/>
              </a:ext>
            </a:extLst>
          </p:cNvPr>
          <p:cNvSpPr txBox="1"/>
          <p:nvPr/>
        </p:nvSpPr>
        <p:spPr>
          <a:xfrm>
            <a:off x="7803606" y="8002135"/>
            <a:ext cx="1696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Speaking exam preparation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3" name="Google Shape;139;p1">
            <a:extLst>
              <a:ext uri="{FF2B5EF4-FFF2-40B4-BE49-F238E27FC236}">
                <a16:creationId xmlns:a16="http://schemas.microsoft.com/office/drawing/2014/main" id="{D2911FDC-D51A-4174-8585-B293EBDC98FF}"/>
              </a:ext>
            </a:extLst>
          </p:cNvPr>
          <p:cNvCxnSpPr>
            <a:stCxn id="192" idx="2"/>
          </p:cNvCxnSpPr>
          <p:nvPr/>
        </p:nvCxnSpPr>
        <p:spPr>
          <a:xfrm flipH="1">
            <a:off x="8650956" y="8463835"/>
            <a:ext cx="900" cy="39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4" name="Google Shape;110;p1">
            <a:extLst>
              <a:ext uri="{FF2B5EF4-FFF2-40B4-BE49-F238E27FC236}">
                <a16:creationId xmlns:a16="http://schemas.microsoft.com/office/drawing/2014/main" id="{B4794A16-7088-46D2-BE56-55A303B63F4D}"/>
              </a:ext>
            </a:extLst>
          </p:cNvPr>
          <p:cNvSpPr txBox="1"/>
          <p:nvPr/>
        </p:nvSpPr>
        <p:spPr>
          <a:xfrm>
            <a:off x="7825739" y="6449598"/>
            <a:ext cx="15918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Poverty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10;p1">
            <a:extLst>
              <a:ext uri="{FF2B5EF4-FFF2-40B4-BE49-F238E27FC236}">
                <a16:creationId xmlns:a16="http://schemas.microsoft.com/office/drawing/2014/main" id="{6DD5DA58-85F9-4DF6-BE4A-D7172F7469B9}"/>
              </a:ext>
            </a:extLst>
          </p:cNvPr>
          <p:cNvSpPr txBox="1"/>
          <p:nvPr/>
        </p:nvSpPr>
        <p:spPr>
          <a:xfrm>
            <a:off x="6882428" y="4089665"/>
            <a:ext cx="15918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/>
              <a:t>Homelessness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6" name="Google Shape;125;p1">
            <a:extLst>
              <a:ext uri="{FF2B5EF4-FFF2-40B4-BE49-F238E27FC236}">
                <a16:creationId xmlns:a16="http://schemas.microsoft.com/office/drawing/2014/main" id="{380F51A5-904D-4D34-A876-66A40F1F0211}"/>
              </a:ext>
            </a:extLst>
          </p:cNvPr>
          <p:cNvCxnSpPr>
            <a:cxnSpLocks/>
          </p:cNvCxnSpPr>
          <p:nvPr/>
        </p:nvCxnSpPr>
        <p:spPr>
          <a:xfrm>
            <a:off x="7860482" y="4374202"/>
            <a:ext cx="629710" cy="33494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7" name="Google Shape;125;p1">
            <a:extLst>
              <a:ext uri="{FF2B5EF4-FFF2-40B4-BE49-F238E27FC236}">
                <a16:creationId xmlns:a16="http://schemas.microsoft.com/office/drawing/2014/main" id="{A5AC28CC-BC8D-435B-97B7-D4BDE281138F}"/>
              </a:ext>
            </a:extLst>
          </p:cNvPr>
          <p:cNvCxnSpPr>
            <a:cxnSpLocks/>
          </p:cNvCxnSpPr>
          <p:nvPr/>
        </p:nvCxnSpPr>
        <p:spPr>
          <a:xfrm flipH="1" flipV="1">
            <a:off x="8175337" y="5952037"/>
            <a:ext cx="298892" cy="45408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147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L.Allen</dc:creator>
  <cp:lastModifiedBy>C.Jackson</cp:lastModifiedBy>
  <cp:revision>2</cp:revision>
  <dcterms:modified xsi:type="dcterms:W3CDTF">2023-09-13T09:44:24Z</dcterms:modified>
</cp:coreProperties>
</file>